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8"/>
  </p:notesMasterIdLst>
  <p:handoutMasterIdLst>
    <p:handoutMasterId r:id="rId49"/>
  </p:handoutMasterIdLst>
  <p:sldIdLst>
    <p:sldId id="256" r:id="rId2"/>
    <p:sldId id="506" r:id="rId3"/>
    <p:sldId id="507" r:id="rId4"/>
    <p:sldId id="279" r:id="rId5"/>
    <p:sldId id="486" r:id="rId6"/>
    <p:sldId id="483" r:id="rId7"/>
    <p:sldId id="485" r:id="rId8"/>
    <p:sldId id="487" r:id="rId9"/>
    <p:sldId id="488" r:id="rId10"/>
    <p:sldId id="508" r:id="rId11"/>
    <p:sldId id="509" r:id="rId12"/>
    <p:sldId id="490" r:id="rId13"/>
    <p:sldId id="491" r:id="rId14"/>
    <p:sldId id="510" r:id="rId15"/>
    <p:sldId id="802" r:id="rId16"/>
    <p:sldId id="800" r:id="rId17"/>
    <p:sldId id="801" r:id="rId18"/>
    <p:sldId id="492" r:id="rId19"/>
    <p:sldId id="270" r:id="rId20"/>
    <p:sldId id="375" r:id="rId21"/>
    <p:sldId id="285" r:id="rId22"/>
    <p:sldId id="286" r:id="rId23"/>
    <p:sldId id="287" r:id="rId24"/>
    <p:sldId id="497" r:id="rId25"/>
    <p:sldId id="803" r:id="rId26"/>
    <p:sldId id="498" r:id="rId27"/>
    <p:sldId id="499" r:id="rId28"/>
    <p:sldId id="500" r:id="rId29"/>
    <p:sldId id="804" r:id="rId30"/>
    <p:sldId id="501" r:id="rId31"/>
    <p:sldId id="504" r:id="rId32"/>
    <p:sldId id="810" r:id="rId33"/>
    <p:sldId id="505" r:id="rId34"/>
    <p:sldId id="816" r:id="rId35"/>
    <p:sldId id="805" r:id="rId36"/>
    <p:sldId id="812" r:id="rId37"/>
    <p:sldId id="806" r:id="rId38"/>
    <p:sldId id="813" r:id="rId39"/>
    <p:sldId id="807" r:id="rId40"/>
    <p:sldId id="814" r:id="rId41"/>
    <p:sldId id="808" r:id="rId42"/>
    <p:sldId id="288" r:id="rId43"/>
    <p:sldId id="291" r:id="rId44"/>
    <p:sldId id="815" r:id="rId45"/>
    <p:sldId id="809" r:id="rId46"/>
    <p:sldId id="817" r:id="rId47"/>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pitchFamily="-109" charset="0"/>
        <a:ea typeface="+mn-ea"/>
        <a:cs typeface="+mn-cs"/>
      </a:defRPr>
    </a:lvl1pPr>
    <a:lvl2pPr marL="457200" algn="l" rtl="0" fontAlgn="base">
      <a:spcBef>
        <a:spcPct val="0"/>
      </a:spcBef>
      <a:spcAft>
        <a:spcPct val="0"/>
      </a:spcAft>
      <a:defRPr kern="1200">
        <a:solidFill>
          <a:schemeClr val="tx1"/>
        </a:solidFill>
        <a:latin typeface="Arial" pitchFamily="-109" charset="0"/>
        <a:ea typeface="+mn-ea"/>
        <a:cs typeface="+mn-cs"/>
      </a:defRPr>
    </a:lvl2pPr>
    <a:lvl3pPr marL="914400" algn="l" rtl="0" fontAlgn="base">
      <a:spcBef>
        <a:spcPct val="0"/>
      </a:spcBef>
      <a:spcAft>
        <a:spcPct val="0"/>
      </a:spcAft>
      <a:defRPr kern="1200">
        <a:solidFill>
          <a:schemeClr val="tx1"/>
        </a:solidFill>
        <a:latin typeface="Arial" pitchFamily="-109" charset="0"/>
        <a:ea typeface="+mn-ea"/>
        <a:cs typeface="+mn-cs"/>
      </a:defRPr>
    </a:lvl3pPr>
    <a:lvl4pPr marL="1371600" algn="l" rtl="0" fontAlgn="base">
      <a:spcBef>
        <a:spcPct val="0"/>
      </a:spcBef>
      <a:spcAft>
        <a:spcPct val="0"/>
      </a:spcAft>
      <a:defRPr kern="1200">
        <a:solidFill>
          <a:schemeClr val="tx1"/>
        </a:solidFill>
        <a:latin typeface="Arial" pitchFamily="-109" charset="0"/>
        <a:ea typeface="+mn-ea"/>
        <a:cs typeface="+mn-cs"/>
      </a:defRPr>
    </a:lvl4pPr>
    <a:lvl5pPr marL="1828800" algn="l" rtl="0" fontAlgn="base">
      <a:spcBef>
        <a:spcPct val="0"/>
      </a:spcBef>
      <a:spcAft>
        <a:spcPct val="0"/>
      </a:spcAft>
      <a:defRPr kern="1200">
        <a:solidFill>
          <a:schemeClr val="tx1"/>
        </a:solidFill>
        <a:latin typeface="Arial" pitchFamily="-109" charset="0"/>
        <a:ea typeface="+mn-ea"/>
        <a:cs typeface="+mn-cs"/>
      </a:defRPr>
    </a:lvl5pPr>
    <a:lvl6pPr marL="2286000" algn="l" defTabSz="457200" rtl="0" eaLnBrk="1" latinLnBrk="0" hangingPunct="1">
      <a:defRPr kern="1200">
        <a:solidFill>
          <a:schemeClr val="tx1"/>
        </a:solidFill>
        <a:latin typeface="Arial" pitchFamily="-109" charset="0"/>
        <a:ea typeface="+mn-ea"/>
        <a:cs typeface="+mn-cs"/>
      </a:defRPr>
    </a:lvl6pPr>
    <a:lvl7pPr marL="2743200" algn="l" defTabSz="457200" rtl="0" eaLnBrk="1" latinLnBrk="0" hangingPunct="1">
      <a:defRPr kern="1200">
        <a:solidFill>
          <a:schemeClr val="tx1"/>
        </a:solidFill>
        <a:latin typeface="Arial" pitchFamily="-109" charset="0"/>
        <a:ea typeface="+mn-ea"/>
        <a:cs typeface="+mn-cs"/>
      </a:defRPr>
    </a:lvl7pPr>
    <a:lvl8pPr marL="3200400" algn="l" defTabSz="457200" rtl="0" eaLnBrk="1" latinLnBrk="0" hangingPunct="1">
      <a:defRPr kern="1200">
        <a:solidFill>
          <a:schemeClr val="tx1"/>
        </a:solidFill>
        <a:latin typeface="Arial" pitchFamily="-109" charset="0"/>
        <a:ea typeface="+mn-ea"/>
        <a:cs typeface="+mn-cs"/>
      </a:defRPr>
    </a:lvl8pPr>
    <a:lvl9pPr marL="3657600" algn="l" defTabSz="457200" rtl="0" eaLnBrk="1" latinLnBrk="0" hangingPunct="1">
      <a:defRPr kern="1200">
        <a:solidFill>
          <a:schemeClr val="tx1"/>
        </a:solidFill>
        <a:latin typeface="Arial" pitchFamily="-109"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8] [3] [2] [2] [5] [2] [11] [2] [5]"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31" autoAdjust="0"/>
    <p:restoredTop sz="92465" autoAdjust="0"/>
  </p:normalViewPr>
  <p:slideViewPr>
    <p:cSldViewPr>
      <p:cViewPr varScale="1">
        <p:scale>
          <a:sx n="114" d="100"/>
          <a:sy n="114" d="100"/>
        </p:scale>
        <p:origin x="1712" y="168"/>
      </p:cViewPr>
      <p:guideLst>
        <p:guide orient="horz" pos="2160"/>
        <p:guide pos="2880"/>
      </p:guideLst>
    </p:cSldViewPr>
  </p:slideViewPr>
  <p:notesTextViewPr>
    <p:cViewPr>
      <p:scale>
        <a:sx n="90" d="100"/>
        <a:sy n="90" d="100"/>
      </p:scale>
      <p:origin x="0" y="0"/>
    </p:cViewPr>
  </p:notesTextViewPr>
  <p:sorterViewPr>
    <p:cViewPr>
      <p:scale>
        <a:sx n="66" d="100"/>
        <a:sy n="66" d="100"/>
      </p:scale>
      <p:origin x="0" y="25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367" tIns="45683" rIns="91367" bIns="45683" numCol="1" anchor="t" anchorCtr="0" compatLnSpc="1">
            <a:prstTxWarp prst="textNoShape">
              <a:avLst/>
            </a:prstTxWarp>
          </a:bodyPr>
          <a:lstStyle>
            <a:lvl1pPr>
              <a:defRPr sz="1200">
                <a:latin typeface="Arial" charset="0"/>
              </a:defRPr>
            </a:lvl1pPr>
          </a:lstStyle>
          <a:p>
            <a:pPr>
              <a:defRPr/>
            </a:pPr>
            <a:endParaRPr lang="en-US"/>
          </a:p>
        </p:txBody>
      </p:sp>
      <p:sp>
        <p:nvSpPr>
          <p:cNvPr id="61443" name="Rectangle 3"/>
          <p:cNvSpPr>
            <a:spLocks noGrp="1" noChangeArrowheads="1"/>
          </p:cNvSpPr>
          <p:nvPr>
            <p:ph type="dt" sz="quarter" idx="1"/>
          </p:nvPr>
        </p:nvSpPr>
        <p:spPr bwMode="auto">
          <a:xfrm>
            <a:off x="5179484" y="0"/>
            <a:ext cx="3962400" cy="342900"/>
          </a:xfrm>
          <a:prstGeom prst="rect">
            <a:avLst/>
          </a:prstGeom>
          <a:noFill/>
          <a:ln w="9525">
            <a:noFill/>
            <a:miter lim="800000"/>
            <a:headEnd/>
            <a:tailEnd/>
          </a:ln>
          <a:effectLst/>
        </p:spPr>
        <p:txBody>
          <a:bodyPr vert="horz" wrap="square" lIns="91367" tIns="45683" rIns="91367" bIns="45683" numCol="1" anchor="t" anchorCtr="0" compatLnSpc="1">
            <a:prstTxWarp prst="textNoShape">
              <a:avLst/>
            </a:prstTxWarp>
          </a:bodyPr>
          <a:lstStyle>
            <a:lvl1pPr algn="r">
              <a:defRPr sz="1200">
                <a:latin typeface="Arial" charset="0"/>
              </a:defRPr>
            </a:lvl1pPr>
          </a:lstStyle>
          <a:p>
            <a:pPr>
              <a:defRPr/>
            </a:pPr>
            <a:endParaRPr lang="en-US"/>
          </a:p>
        </p:txBody>
      </p:sp>
      <p:sp>
        <p:nvSpPr>
          <p:cNvPr id="61444" name="Rectangle 4"/>
          <p:cNvSpPr>
            <a:spLocks noGrp="1" noChangeArrowheads="1"/>
          </p:cNvSpPr>
          <p:nvPr>
            <p:ph type="ftr" sz="quarter" idx="2"/>
          </p:nvPr>
        </p:nvSpPr>
        <p:spPr bwMode="auto">
          <a:xfrm>
            <a:off x="0" y="6513910"/>
            <a:ext cx="3962400" cy="342900"/>
          </a:xfrm>
          <a:prstGeom prst="rect">
            <a:avLst/>
          </a:prstGeom>
          <a:noFill/>
          <a:ln w="9525">
            <a:noFill/>
            <a:miter lim="800000"/>
            <a:headEnd/>
            <a:tailEnd/>
          </a:ln>
          <a:effectLst/>
        </p:spPr>
        <p:txBody>
          <a:bodyPr vert="horz" wrap="square" lIns="91367" tIns="45683" rIns="91367" bIns="45683" numCol="1" anchor="b" anchorCtr="0" compatLnSpc="1">
            <a:prstTxWarp prst="textNoShape">
              <a:avLst/>
            </a:prstTxWarp>
          </a:bodyPr>
          <a:lstStyle>
            <a:lvl1pPr>
              <a:defRPr sz="1200">
                <a:latin typeface="Arial" charset="0"/>
              </a:defRPr>
            </a:lvl1pPr>
          </a:lstStyle>
          <a:p>
            <a:pPr>
              <a:defRPr/>
            </a:pPr>
            <a:endParaRPr lang="en-US"/>
          </a:p>
        </p:txBody>
      </p:sp>
      <p:sp>
        <p:nvSpPr>
          <p:cNvPr id="61445" name="Rectangle 5"/>
          <p:cNvSpPr>
            <a:spLocks noGrp="1" noChangeArrowheads="1"/>
          </p:cNvSpPr>
          <p:nvPr>
            <p:ph type="sldNum" sz="quarter" idx="3"/>
          </p:nvPr>
        </p:nvSpPr>
        <p:spPr bwMode="auto">
          <a:xfrm>
            <a:off x="5179484" y="6513910"/>
            <a:ext cx="3962400" cy="342900"/>
          </a:xfrm>
          <a:prstGeom prst="rect">
            <a:avLst/>
          </a:prstGeom>
          <a:noFill/>
          <a:ln w="9525">
            <a:noFill/>
            <a:miter lim="800000"/>
            <a:headEnd/>
            <a:tailEnd/>
          </a:ln>
          <a:effectLst/>
        </p:spPr>
        <p:txBody>
          <a:bodyPr vert="horz" wrap="square" lIns="91367" tIns="45683" rIns="91367" bIns="45683" numCol="1" anchor="b" anchorCtr="0" compatLnSpc="1">
            <a:prstTxWarp prst="textNoShape">
              <a:avLst/>
            </a:prstTxWarp>
          </a:bodyPr>
          <a:lstStyle>
            <a:lvl1pPr algn="r">
              <a:defRPr sz="1200">
                <a:latin typeface="Arial" charset="0"/>
              </a:defRPr>
            </a:lvl1pPr>
          </a:lstStyle>
          <a:p>
            <a:pPr>
              <a:defRPr/>
            </a:pPr>
            <a:fld id="{4D6144D4-DB38-A94A-B4D3-111C6070766F}" type="slidenum">
              <a:rPr lang="en-US"/>
              <a:pPr>
                <a:defRPr/>
              </a:pPr>
              <a:t>‹#›</a:t>
            </a:fld>
            <a:endParaRPr lang="en-US"/>
          </a:p>
        </p:txBody>
      </p:sp>
    </p:spTree>
    <p:extLst>
      <p:ext uri="{BB962C8B-B14F-4D97-AF65-F5344CB8AC3E}">
        <p14:creationId xmlns:p14="http://schemas.microsoft.com/office/powerpoint/2010/main" val="9266984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defRPr sz="1200">
                <a:latin typeface="Arial" charset="0"/>
              </a:defRPr>
            </a:lvl1pPr>
          </a:lstStyle>
          <a:p>
            <a:pPr>
              <a:defRPr/>
            </a:pPr>
            <a:endParaRPr lang="en-US"/>
          </a:p>
        </p:txBody>
      </p:sp>
      <p:sp>
        <p:nvSpPr>
          <p:cNvPr id="38915" name="Rectangle 3"/>
          <p:cNvSpPr>
            <a:spLocks noGrp="1" noChangeArrowheads="1"/>
          </p:cNvSpPr>
          <p:nvPr>
            <p:ph type="dt" idx="1"/>
          </p:nvPr>
        </p:nvSpPr>
        <p:spPr bwMode="auto">
          <a:xfrm>
            <a:off x="5179484" y="0"/>
            <a:ext cx="3962400" cy="342900"/>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lgn="r">
              <a:defRPr sz="1200">
                <a:latin typeface="Arial"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p:spPr>
      </p:sp>
      <p:sp>
        <p:nvSpPr>
          <p:cNvPr id="38917" name="Rectangle 5"/>
          <p:cNvSpPr>
            <a:spLocks noGrp="1" noChangeArrowheads="1"/>
          </p:cNvSpPr>
          <p:nvPr>
            <p:ph type="body" sz="quarter" idx="3"/>
          </p:nvPr>
        </p:nvSpPr>
        <p:spPr bwMode="auto">
          <a:xfrm>
            <a:off x="914400" y="3257550"/>
            <a:ext cx="7315200" cy="3086100"/>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918" name="Rectangle 6"/>
          <p:cNvSpPr>
            <a:spLocks noGrp="1" noChangeArrowheads="1"/>
          </p:cNvSpPr>
          <p:nvPr>
            <p:ph type="ftr" sz="quarter" idx="4"/>
          </p:nvPr>
        </p:nvSpPr>
        <p:spPr bwMode="auto">
          <a:xfrm>
            <a:off x="0" y="6513910"/>
            <a:ext cx="3962400" cy="342900"/>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defRPr sz="1200">
                <a:latin typeface="Arial" charset="0"/>
              </a:defRPr>
            </a:lvl1pPr>
          </a:lstStyle>
          <a:p>
            <a:pPr>
              <a:defRPr/>
            </a:pPr>
            <a:endParaRPr lang="en-US"/>
          </a:p>
        </p:txBody>
      </p:sp>
      <p:sp>
        <p:nvSpPr>
          <p:cNvPr id="38919" name="Rectangle 7"/>
          <p:cNvSpPr>
            <a:spLocks noGrp="1" noChangeArrowheads="1"/>
          </p:cNvSpPr>
          <p:nvPr>
            <p:ph type="sldNum" sz="quarter" idx="5"/>
          </p:nvPr>
        </p:nvSpPr>
        <p:spPr bwMode="auto">
          <a:xfrm>
            <a:off x="5179484" y="6513910"/>
            <a:ext cx="3962400" cy="342900"/>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lgn="r">
              <a:defRPr sz="1200">
                <a:latin typeface="Arial" charset="0"/>
              </a:defRPr>
            </a:lvl1pPr>
          </a:lstStyle>
          <a:p>
            <a:pPr>
              <a:defRPr/>
            </a:pPr>
            <a:fld id="{D5223F8D-2618-1D4F-991D-3D85D6F73DE8}" type="slidenum">
              <a:rPr lang="en-US"/>
              <a:pPr>
                <a:defRPr/>
              </a:pPr>
              <a:t>‹#›</a:t>
            </a:fld>
            <a:endParaRPr lang="en-US"/>
          </a:p>
        </p:txBody>
      </p:sp>
    </p:spTree>
    <p:extLst>
      <p:ext uri="{BB962C8B-B14F-4D97-AF65-F5344CB8AC3E}">
        <p14:creationId xmlns:p14="http://schemas.microsoft.com/office/powerpoint/2010/main" val="341253308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https://g2reports.weebly.com/</a:t>
            </a:r>
            <a:r>
              <a:rPr lang="en-US" dirty="0" err="1"/>
              <a:t>reports.html</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5</a:t>
            </a:fld>
            <a:endParaRPr lang="en-US"/>
          </a:p>
        </p:txBody>
      </p:sp>
    </p:spTree>
    <p:extLst>
      <p:ext uri="{BB962C8B-B14F-4D97-AF65-F5344CB8AC3E}">
        <p14:creationId xmlns:p14="http://schemas.microsoft.com/office/powerpoint/2010/main" val="1550470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Baldwin, Richard and Simon J. </a:t>
            </a:r>
            <a:r>
              <a:rPr lang="en-US" sz="1200" kern="1200" dirty="0" err="1">
                <a:solidFill>
                  <a:schemeClr val="tx1"/>
                </a:solidFill>
                <a:effectLst/>
                <a:latin typeface="Arial" charset="0"/>
                <a:ea typeface="ＭＳ Ｐゴシック" charset="-128"/>
                <a:cs typeface="ＭＳ Ｐゴシック" charset="-128"/>
              </a:rPr>
              <a:t>Evenett</a:t>
            </a:r>
            <a:r>
              <a:rPr lang="en-US" sz="1200" kern="1200" dirty="0">
                <a:solidFill>
                  <a:schemeClr val="tx1"/>
                </a:solidFill>
                <a:effectLst/>
                <a:latin typeface="Arial" charset="0"/>
                <a:ea typeface="ＭＳ Ｐゴシック" charset="-128"/>
                <a:cs typeface="ＭＳ Ｐゴシック" charset="-128"/>
              </a:rPr>
              <a:t>, “Introduction,” in Richard E. Baldwin and Simon J. </a:t>
            </a:r>
            <a:r>
              <a:rPr lang="en-US" sz="1200" kern="1200" dirty="0" err="1">
                <a:solidFill>
                  <a:schemeClr val="tx1"/>
                </a:solidFill>
                <a:effectLst/>
                <a:latin typeface="Arial" charset="0"/>
                <a:ea typeface="ＭＳ Ｐゴシック" charset="-128"/>
                <a:cs typeface="ＭＳ Ｐゴシック" charset="-128"/>
              </a:rPr>
              <a:t>Evenett</a:t>
            </a:r>
            <a:r>
              <a:rPr lang="en-US" sz="1200" kern="1200" dirty="0">
                <a:solidFill>
                  <a:schemeClr val="tx1"/>
                </a:solidFill>
                <a:effectLst/>
                <a:latin typeface="Arial" charset="0"/>
                <a:ea typeface="ＭＳ Ｐゴシック" charset="-128"/>
                <a:cs typeface="ＭＳ Ｐゴシック" charset="-128"/>
              </a:rPr>
              <a:t>, eds., </a:t>
            </a:r>
            <a:r>
              <a:rPr lang="en-US" sz="1200" i="1" kern="1200" dirty="0">
                <a:solidFill>
                  <a:schemeClr val="tx1"/>
                </a:solidFill>
                <a:effectLst/>
                <a:latin typeface="Arial" charset="0"/>
                <a:ea typeface="ＭＳ Ｐゴシック" charset="-128"/>
                <a:cs typeface="ＭＳ Ｐゴシック" charset="-128"/>
              </a:rPr>
              <a:t>COVID-19 and Trade Policy:  Why Turning Inward Won’t Work</a:t>
            </a:r>
            <a:r>
              <a:rPr lang="en-US" sz="1200" kern="1200" dirty="0">
                <a:solidFill>
                  <a:schemeClr val="tx1"/>
                </a:solidFill>
                <a:effectLst/>
                <a:latin typeface="Arial" charset="0"/>
                <a:ea typeface="ＭＳ Ｐゴシック" charset="-128"/>
                <a:cs typeface="ＭＳ Ｐゴシック" charset="-128"/>
              </a:rPr>
              <a:t>, CEPR Press, 2020. </a:t>
            </a:r>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19</a:t>
            </a:fld>
            <a:endParaRPr lang="en-US"/>
          </a:p>
        </p:txBody>
      </p:sp>
    </p:spTree>
    <p:extLst>
      <p:ext uri="{BB962C8B-B14F-4D97-AF65-F5344CB8AC3E}">
        <p14:creationId xmlns:p14="http://schemas.microsoft.com/office/powerpoint/2010/main" val="4079549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Jones, “Supply chains are a mess. So how come trade is booming?” </a:t>
            </a:r>
            <a:r>
              <a:rPr lang="en-US" b="0" i="1" dirty="0"/>
              <a:t>Financial Times</a:t>
            </a:r>
            <a:r>
              <a:rPr lang="en-US" b="0" i="0" dirty="0"/>
              <a:t>, August 25, 2021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https://</a:t>
            </a:r>
            <a:r>
              <a:rPr lang="en-US" b="0" dirty="0" err="1"/>
              <a:t>www.ft.com</a:t>
            </a:r>
            <a:r>
              <a:rPr lang="en-US" b="0" dirty="0"/>
              <a:t>/content/10f66c95-420c-4d2f-b04f-d6c8ab5af91f</a:t>
            </a:r>
          </a:p>
          <a:p>
            <a:endParaRPr lang="en-US" dirty="0"/>
          </a:p>
        </p:txBody>
      </p:sp>
      <p:sp>
        <p:nvSpPr>
          <p:cNvPr id="4" name="Slide Number Placeholder 3"/>
          <p:cNvSpPr>
            <a:spLocks noGrp="1"/>
          </p:cNvSpPr>
          <p:nvPr>
            <p:ph type="sldNum" sz="quarter" idx="10"/>
          </p:nvPr>
        </p:nvSpPr>
        <p:spPr/>
        <p:txBody>
          <a:bodyPr/>
          <a:lstStyle/>
          <a:p>
            <a:pPr>
              <a:defRPr/>
            </a:pPr>
            <a:fld id="{D5223F8D-2618-1D4F-991D-3D85D6F73DE8}" type="slidenum">
              <a:rPr lang="en-US" smtClean="0"/>
              <a:pPr>
                <a:defRPr/>
              </a:pPr>
              <a:t>20</a:t>
            </a:fld>
            <a:endParaRPr lang="en-US"/>
          </a:p>
        </p:txBody>
      </p:sp>
    </p:spTree>
    <p:extLst>
      <p:ext uri="{BB962C8B-B14F-4D97-AF65-F5344CB8AC3E}">
        <p14:creationId xmlns:p14="http://schemas.microsoft.com/office/powerpoint/2010/main" val="944654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Hannon, Paul, "Global Trade Roars Back From Depths of Covid-19 Pandemic", </a:t>
            </a:r>
            <a:r>
              <a:rPr lang="en-US" i="1" dirty="0"/>
              <a:t>Wall Street Journal,</a:t>
            </a:r>
            <a:r>
              <a:rPr lang="en-US" dirty="0"/>
              <a:t>, February 25, 2021.</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21</a:t>
            </a:fld>
            <a:endParaRPr lang="en-US"/>
          </a:p>
        </p:txBody>
      </p:sp>
    </p:spTree>
    <p:extLst>
      <p:ext uri="{BB962C8B-B14F-4D97-AF65-F5344CB8AC3E}">
        <p14:creationId xmlns:p14="http://schemas.microsoft.com/office/powerpoint/2010/main" val="1028544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Hannon, Paul, "Global Trade Roars Back From Depths of Covid-19 Pandemic", </a:t>
            </a:r>
            <a:r>
              <a:rPr lang="en-US" i="1" dirty="0"/>
              <a:t>Wall Street Journal,</a:t>
            </a:r>
            <a:r>
              <a:rPr lang="en-US" dirty="0"/>
              <a:t>, February 25, 2021.</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22</a:t>
            </a:fld>
            <a:endParaRPr lang="en-US"/>
          </a:p>
        </p:txBody>
      </p:sp>
    </p:spTree>
    <p:extLst>
      <p:ext uri="{BB962C8B-B14F-4D97-AF65-F5344CB8AC3E}">
        <p14:creationId xmlns:p14="http://schemas.microsoft.com/office/powerpoint/2010/main" val="3716719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Hannon, Paul, "Global Trade Roars Back From Depths of Covid-19 Pandemic", </a:t>
            </a:r>
            <a:r>
              <a:rPr lang="en-US" i="1" dirty="0"/>
              <a:t>Wall Street Journal,</a:t>
            </a:r>
            <a:r>
              <a:rPr lang="en-US" dirty="0"/>
              <a:t>, February 25, 2021.</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23</a:t>
            </a:fld>
            <a:endParaRPr lang="en-US"/>
          </a:p>
        </p:txBody>
      </p:sp>
    </p:spTree>
    <p:extLst>
      <p:ext uri="{BB962C8B-B14F-4D97-AF65-F5344CB8AC3E}">
        <p14:creationId xmlns:p14="http://schemas.microsoft.com/office/powerpoint/2010/main" val="387413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Walker, Nigel, ”</a:t>
            </a:r>
            <a:r>
              <a:rPr lang="en-US" sz="1200" b="0" i="0" kern="1200" dirty="0">
                <a:solidFill>
                  <a:schemeClr val="tx1"/>
                </a:solidFill>
                <a:effectLst/>
                <a:latin typeface="Arial" charset="0"/>
                <a:ea typeface="ＭＳ Ｐゴシック" charset="-128"/>
                <a:cs typeface="ＭＳ Ｐゴシック" charset="-128"/>
              </a:rPr>
              <a:t> Brexit timeline: events leading to the UK’s exit from the European Union,” House of Commons Library, June 10, 2020.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128"/>
                <a:cs typeface="ＭＳ Ｐゴシック" charset="-128"/>
              </a:rPr>
              <a:t>https://</a:t>
            </a:r>
            <a:r>
              <a:rPr lang="en-US" sz="1200" b="0" i="0" kern="1200" dirty="0" err="1">
                <a:solidFill>
                  <a:schemeClr val="tx1"/>
                </a:solidFill>
                <a:effectLst/>
                <a:latin typeface="Arial" charset="0"/>
                <a:ea typeface="ＭＳ Ｐゴシック" charset="-128"/>
                <a:cs typeface="ＭＳ Ｐゴシック" charset="-128"/>
              </a:rPr>
              <a:t>commonslibrary.parliament.uk</a:t>
            </a:r>
            <a:r>
              <a:rPr lang="en-US" sz="1200" b="0" i="0" kern="1200" dirty="0">
                <a:solidFill>
                  <a:schemeClr val="tx1"/>
                </a:solidFill>
                <a:effectLst/>
                <a:latin typeface="Arial" charset="0"/>
                <a:ea typeface="ＭＳ Ｐゴシック" charset="-128"/>
                <a:cs typeface="ＭＳ Ｐゴシック" charset="-128"/>
              </a:rPr>
              <a:t>/research-briefings/cbp-7960/</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24</a:t>
            </a:fld>
            <a:endParaRPr lang="en-US"/>
          </a:p>
        </p:txBody>
      </p:sp>
    </p:spTree>
    <p:extLst>
      <p:ext uri="{BB962C8B-B14F-4D97-AF65-F5344CB8AC3E}">
        <p14:creationId xmlns:p14="http://schemas.microsoft.com/office/powerpoint/2010/main" val="2362758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Arial" charset="0"/>
                <a:ea typeface="ＭＳ Ｐゴシック" charset="-128"/>
                <a:cs typeface="ＭＳ Ｐゴシック" charset="-128"/>
              </a:rPr>
              <a:t>Evenett</a:t>
            </a:r>
            <a:r>
              <a:rPr lang="en-US" sz="1200" kern="1200" dirty="0">
                <a:solidFill>
                  <a:schemeClr val="tx1"/>
                </a:solidFill>
                <a:effectLst/>
                <a:latin typeface="Arial" charset="0"/>
                <a:ea typeface="ＭＳ Ｐゴシック" charset="-128"/>
                <a:cs typeface="ＭＳ Ｐゴシック" charset="-128"/>
              </a:rPr>
              <a:t>, Simon, Matteo </a:t>
            </a:r>
            <a:r>
              <a:rPr lang="en-US" sz="1200" kern="1200" dirty="0" err="1">
                <a:solidFill>
                  <a:schemeClr val="tx1"/>
                </a:solidFill>
                <a:effectLst/>
                <a:latin typeface="Arial" charset="0"/>
                <a:ea typeface="ＭＳ Ｐゴシック" charset="-128"/>
                <a:cs typeface="ＭＳ Ｐゴシック" charset="-128"/>
              </a:rPr>
              <a:t>Fiorini</a:t>
            </a:r>
            <a:r>
              <a:rPr lang="en-US" sz="1200" kern="1200" dirty="0">
                <a:solidFill>
                  <a:schemeClr val="tx1"/>
                </a:solidFill>
                <a:effectLst/>
                <a:latin typeface="Arial" charset="0"/>
                <a:ea typeface="ＭＳ Ｐゴシック" charset="-128"/>
                <a:cs typeface="ＭＳ Ｐゴシック" charset="-128"/>
              </a:rPr>
              <a:t>, Johannes Fritz, Bernard Hoekman, Piotr </a:t>
            </a:r>
            <a:r>
              <a:rPr lang="en-US" sz="1200" kern="1200" dirty="0" err="1">
                <a:solidFill>
                  <a:schemeClr val="tx1"/>
                </a:solidFill>
                <a:effectLst/>
                <a:latin typeface="Arial" charset="0"/>
                <a:ea typeface="ＭＳ Ｐゴシック" charset="-128"/>
                <a:cs typeface="ＭＳ Ｐゴシック" charset="-128"/>
              </a:rPr>
              <a:t>Lukaszuk</a:t>
            </a:r>
            <a:r>
              <a:rPr lang="en-US" sz="1200" kern="1200" dirty="0">
                <a:solidFill>
                  <a:schemeClr val="tx1"/>
                </a:solidFill>
                <a:effectLst/>
                <a:latin typeface="Arial" charset="0"/>
                <a:ea typeface="ＭＳ Ｐゴシック" charset="-128"/>
                <a:cs typeface="ＭＳ Ｐゴシック" charset="-128"/>
              </a:rPr>
              <a:t>, Nadia </a:t>
            </a:r>
            <a:r>
              <a:rPr lang="en-US" sz="1200" kern="1200" dirty="0" err="1">
                <a:solidFill>
                  <a:schemeClr val="tx1"/>
                </a:solidFill>
                <a:effectLst/>
                <a:latin typeface="Arial" charset="0"/>
                <a:ea typeface="ＭＳ Ｐゴシック" charset="-128"/>
                <a:cs typeface="ＭＳ Ｐゴシック" charset="-128"/>
              </a:rPr>
              <a:t>Rocha,Michele</a:t>
            </a:r>
            <a:r>
              <a:rPr lang="en-US" sz="1200" kern="1200" dirty="0">
                <a:solidFill>
                  <a:schemeClr val="tx1"/>
                </a:solidFill>
                <a:effectLst/>
                <a:latin typeface="Arial" charset="0"/>
                <a:ea typeface="ＭＳ Ｐゴシック" charset="-128"/>
                <a:cs typeface="ＭＳ Ｐゴシック" charset="-128"/>
              </a:rPr>
              <a:t> </a:t>
            </a:r>
            <a:r>
              <a:rPr lang="en-US" sz="1200" kern="1200" dirty="0" err="1">
                <a:solidFill>
                  <a:schemeClr val="tx1"/>
                </a:solidFill>
                <a:effectLst/>
                <a:latin typeface="Arial" charset="0"/>
                <a:ea typeface="ＭＳ Ｐゴシック" charset="-128"/>
                <a:cs typeface="ＭＳ Ｐゴシック" charset="-128"/>
              </a:rPr>
              <a:t>Ruta</a:t>
            </a:r>
            <a:r>
              <a:rPr lang="en-US" sz="1200" kern="1200" dirty="0">
                <a:solidFill>
                  <a:schemeClr val="tx1"/>
                </a:solidFill>
                <a:effectLst/>
                <a:latin typeface="Arial" charset="0"/>
                <a:ea typeface="ＭＳ Ｐゴシック" charset="-128"/>
                <a:cs typeface="ＭＳ Ｐゴシック" charset="-128"/>
              </a:rPr>
              <a:t>, Filippo Santi, Anirudh </a:t>
            </a:r>
            <a:r>
              <a:rPr lang="en-US" sz="1200" kern="1200" dirty="0" err="1">
                <a:solidFill>
                  <a:schemeClr val="tx1"/>
                </a:solidFill>
                <a:effectLst/>
                <a:latin typeface="Arial" charset="0"/>
                <a:ea typeface="ＭＳ Ｐゴシック" charset="-128"/>
                <a:cs typeface="ＭＳ Ｐゴシック" charset="-128"/>
              </a:rPr>
              <a:t>Shingal</a:t>
            </a:r>
            <a:r>
              <a:rPr lang="en-US" sz="1200" kern="1200" dirty="0">
                <a:solidFill>
                  <a:schemeClr val="tx1"/>
                </a:solidFill>
                <a:effectLst/>
                <a:latin typeface="Arial" charset="0"/>
                <a:ea typeface="ＭＳ Ｐゴシック" charset="-128"/>
                <a:cs typeface="ＭＳ Ｐゴシック" charset="-128"/>
              </a:rPr>
              <a:t>, “Trade policy responses to the COVID-19 pandemic:  Evidence from a new dataset,” VOXEU, December 11, 2020.</a:t>
            </a:r>
          </a:p>
          <a:p>
            <a:r>
              <a:rPr lang="en-US" dirty="0"/>
              <a:t>https://</a:t>
            </a:r>
            <a:r>
              <a:rPr lang="en-US" dirty="0" err="1"/>
              <a:t>voxeu.org</a:t>
            </a:r>
            <a:r>
              <a:rPr lang="en-US" dirty="0"/>
              <a:t>/article/trade-policy-responses-covid-19-pandemic-new-dataset</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25</a:t>
            </a:fld>
            <a:endParaRPr lang="en-US"/>
          </a:p>
        </p:txBody>
      </p:sp>
    </p:spTree>
    <p:extLst>
      <p:ext uri="{BB962C8B-B14F-4D97-AF65-F5344CB8AC3E}">
        <p14:creationId xmlns:p14="http://schemas.microsoft.com/office/powerpoint/2010/main" val="3164172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Walker, Nigel, ”</a:t>
            </a:r>
            <a:r>
              <a:rPr lang="en-US" sz="1200" b="0" i="0" kern="1200" dirty="0">
                <a:solidFill>
                  <a:schemeClr val="tx1"/>
                </a:solidFill>
                <a:effectLst/>
                <a:latin typeface="Arial" charset="0"/>
                <a:ea typeface="ＭＳ Ｐゴシック" charset="-128"/>
                <a:cs typeface="ＭＳ Ｐゴシック" charset="-128"/>
              </a:rPr>
              <a:t> Brexit timeline: events leading to the UK’s exit from the European Union,” House of Commons Library, June 10, 2020.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128"/>
                <a:cs typeface="ＭＳ Ｐゴシック" charset="-128"/>
              </a:rPr>
              <a:t>https://</a:t>
            </a:r>
            <a:r>
              <a:rPr lang="en-US" sz="1200" b="0" i="0" kern="1200" dirty="0" err="1">
                <a:solidFill>
                  <a:schemeClr val="tx1"/>
                </a:solidFill>
                <a:effectLst/>
                <a:latin typeface="Arial" charset="0"/>
                <a:ea typeface="ＭＳ Ｐゴシック" charset="-128"/>
                <a:cs typeface="ＭＳ Ｐゴシック" charset="-128"/>
              </a:rPr>
              <a:t>commonslibrary.parliament.uk</a:t>
            </a:r>
            <a:r>
              <a:rPr lang="en-US" sz="1200" b="0" i="0" kern="1200" dirty="0">
                <a:solidFill>
                  <a:schemeClr val="tx1"/>
                </a:solidFill>
                <a:effectLst/>
                <a:latin typeface="Arial" charset="0"/>
                <a:ea typeface="ＭＳ Ｐゴシック" charset="-128"/>
                <a:cs typeface="ＭＳ Ｐゴシック" charset="-128"/>
              </a:rPr>
              <a:t>/research-briefings/cbp-7960/</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26</a:t>
            </a:fld>
            <a:endParaRPr lang="en-US"/>
          </a:p>
        </p:txBody>
      </p:sp>
    </p:spTree>
    <p:extLst>
      <p:ext uri="{BB962C8B-B14F-4D97-AF65-F5344CB8AC3E}">
        <p14:creationId xmlns:p14="http://schemas.microsoft.com/office/powerpoint/2010/main" val="1875431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Walker, Nigel, ”</a:t>
            </a:r>
            <a:r>
              <a:rPr lang="en-US" sz="1200" b="0" i="0" kern="1200" dirty="0">
                <a:solidFill>
                  <a:schemeClr val="tx1"/>
                </a:solidFill>
                <a:effectLst/>
                <a:latin typeface="Arial" charset="0"/>
                <a:ea typeface="ＭＳ Ｐゴシック" charset="-128"/>
                <a:cs typeface="ＭＳ Ｐゴシック" charset="-128"/>
              </a:rPr>
              <a:t> Brexit timeline: events leading to the UK’s exit from the European Union,” House of Commons Library, June 10, 2020.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128"/>
                <a:cs typeface="ＭＳ Ｐゴシック" charset="-128"/>
              </a:rPr>
              <a:t>https://</a:t>
            </a:r>
            <a:r>
              <a:rPr lang="en-US" sz="1200" b="0" i="0" kern="1200" dirty="0" err="1">
                <a:solidFill>
                  <a:schemeClr val="tx1"/>
                </a:solidFill>
                <a:effectLst/>
                <a:latin typeface="Arial" charset="0"/>
                <a:ea typeface="ＭＳ Ｐゴシック" charset="-128"/>
                <a:cs typeface="ＭＳ Ｐゴシック" charset="-128"/>
              </a:rPr>
              <a:t>commonslibrary.parliament.uk</a:t>
            </a:r>
            <a:r>
              <a:rPr lang="en-US" sz="1200" b="0" i="0" kern="1200" dirty="0">
                <a:solidFill>
                  <a:schemeClr val="tx1"/>
                </a:solidFill>
                <a:effectLst/>
                <a:latin typeface="Arial" charset="0"/>
                <a:ea typeface="ＭＳ Ｐゴシック" charset="-128"/>
                <a:cs typeface="ＭＳ Ｐゴシック" charset="-128"/>
              </a:rPr>
              <a:t>/research-briefings/cbp-7960/</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30</a:t>
            </a:fld>
            <a:endParaRPr lang="en-US"/>
          </a:p>
        </p:txBody>
      </p:sp>
    </p:spTree>
    <p:extLst>
      <p:ext uri="{BB962C8B-B14F-4D97-AF65-F5344CB8AC3E}">
        <p14:creationId xmlns:p14="http://schemas.microsoft.com/office/powerpoint/2010/main" val="2245900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bullandbearmcgill.com</a:t>
            </a:r>
            <a:r>
              <a:rPr lang="en-US" dirty="0"/>
              <a:t>/</a:t>
            </a:r>
            <a:r>
              <a:rPr lang="en-US" dirty="0" err="1"/>
              <a:t>bidens</a:t>
            </a:r>
            <a:r>
              <a:rPr lang="en-US" dirty="0"/>
              <a:t>-buy-</a:t>
            </a:r>
            <a:r>
              <a:rPr lang="en-US" dirty="0" err="1"/>
              <a:t>american</a:t>
            </a:r>
            <a:r>
              <a:rPr lang="en-US" dirty="0"/>
              <a:t>-road-to-recovery-or-old-mistake/</a:t>
            </a:r>
          </a:p>
          <a:p>
            <a:r>
              <a:rPr lang="en-US" dirty="0"/>
              <a:t>Julian Robinson, “BIDEN’S “BUY AMERICAN” – ROAD TO RECOVERY OR OLD MISTAKE?”, </a:t>
            </a:r>
            <a:r>
              <a:rPr lang="en-US" i="1" dirty="0"/>
              <a:t>The Bull &amp; Bear</a:t>
            </a:r>
            <a:r>
              <a:rPr lang="en-US" i="0" dirty="0"/>
              <a:t>, Feb 15, 2021</a:t>
            </a:r>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32</a:t>
            </a:fld>
            <a:endParaRPr lang="en-US"/>
          </a:p>
        </p:txBody>
      </p:sp>
    </p:spTree>
    <p:extLst>
      <p:ext uri="{BB962C8B-B14F-4D97-AF65-F5344CB8AC3E}">
        <p14:creationId xmlns:p14="http://schemas.microsoft.com/office/powerpoint/2010/main" val="1309900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Walker, Nigel, ”</a:t>
            </a:r>
            <a:r>
              <a:rPr lang="en-US" sz="1200" b="0" i="0" kern="1200" dirty="0">
                <a:solidFill>
                  <a:schemeClr val="tx1"/>
                </a:solidFill>
                <a:effectLst/>
                <a:latin typeface="Arial" charset="0"/>
                <a:ea typeface="ＭＳ Ｐゴシック" charset="-128"/>
                <a:cs typeface="ＭＳ Ｐゴシック" charset="-128"/>
              </a:rPr>
              <a:t> Brexit timeline: events leading to the UK’s exit from the European Union,” House of Commons Library, June 10, 2020.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128"/>
                <a:cs typeface="ＭＳ Ｐゴシック" charset="-128"/>
              </a:rPr>
              <a:t>https://</a:t>
            </a:r>
            <a:r>
              <a:rPr lang="en-US" sz="1200" b="0" i="0" kern="1200" dirty="0" err="1">
                <a:solidFill>
                  <a:schemeClr val="tx1"/>
                </a:solidFill>
                <a:effectLst/>
                <a:latin typeface="Arial" charset="0"/>
                <a:ea typeface="ＭＳ Ｐゴシック" charset="-128"/>
                <a:cs typeface="ＭＳ Ｐゴシック" charset="-128"/>
              </a:rPr>
              <a:t>commonslibrary.parliament.uk</a:t>
            </a:r>
            <a:r>
              <a:rPr lang="en-US" sz="1200" b="0" i="0" kern="1200" dirty="0">
                <a:solidFill>
                  <a:schemeClr val="tx1"/>
                </a:solidFill>
                <a:effectLst/>
                <a:latin typeface="Arial" charset="0"/>
                <a:ea typeface="ＭＳ Ｐゴシック" charset="-128"/>
                <a:cs typeface="ＭＳ Ｐゴシック" charset="-128"/>
              </a:rPr>
              <a:t>/research-briefings/cbp-7960/</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8</a:t>
            </a:fld>
            <a:endParaRPr lang="en-US"/>
          </a:p>
        </p:txBody>
      </p:sp>
    </p:spTree>
    <p:extLst>
      <p:ext uri="{BB962C8B-B14F-4D97-AF65-F5344CB8AC3E}">
        <p14:creationId xmlns:p14="http://schemas.microsoft.com/office/powerpoint/2010/main" val="3422437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www.ft.com</a:t>
            </a:r>
            <a:r>
              <a:rPr lang="en-US" dirty="0"/>
              <a:t>/content/1cbff630-2d09-11e8-9b4b-bc4b9f08f381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a:t>Mehreen</a:t>
            </a:r>
            <a:r>
              <a:rPr lang="en-US" dirty="0"/>
              <a:t> Khan and Rochelle </a:t>
            </a:r>
            <a:r>
              <a:rPr lang="en-US" dirty="0" err="1"/>
              <a:t>Toplensky</a:t>
            </a:r>
            <a:r>
              <a:rPr lang="en-US" dirty="0"/>
              <a:t>, “</a:t>
            </a:r>
            <a:r>
              <a:rPr lang="en-US" sz="1200" b="0" i="0" kern="1200" dirty="0">
                <a:solidFill>
                  <a:schemeClr val="tx1"/>
                </a:solidFill>
                <a:effectLst/>
                <a:latin typeface="Arial" charset="0"/>
                <a:ea typeface="ＭＳ Ｐゴシック" charset="-128"/>
                <a:cs typeface="ＭＳ Ｐゴシック" charset="-128"/>
              </a:rPr>
              <a:t>The EU’s ‘digital tax’: how US tech groups would be hit,’ </a:t>
            </a:r>
            <a:r>
              <a:rPr lang="en-US" sz="1200" b="0" i="1" kern="1200" dirty="0">
                <a:solidFill>
                  <a:schemeClr val="tx1"/>
                </a:solidFill>
                <a:effectLst/>
                <a:latin typeface="Arial" charset="0"/>
                <a:ea typeface="ＭＳ Ｐゴシック" charset="-128"/>
                <a:cs typeface="ＭＳ Ｐゴシック" charset="-128"/>
              </a:rPr>
              <a:t>Financial Times</a:t>
            </a:r>
            <a:r>
              <a:rPr lang="en-US" sz="1200" b="0" i="0" kern="1200" dirty="0">
                <a:solidFill>
                  <a:schemeClr val="tx1"/>
                </a:solidFill>
                <a:effectLst/>
                <a:latin typeface="Arial" charset="0"/>
                <a:ea typeface="ＭＳ Ｐゴシック" charset="-128"/>
                <a:cs typeface="ＭＳ Ｐゴシック" charset="-128"/>
              </a:rPr>
              <a:t>, Mar 21, 2018.</a:t>
            </a:r>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34</a:t>
            </a:fld>
            <a:endParaRPr lang="en-US"/>
          </a:p>
        </p:txBody>
      </p:sp>
    </p:spTree>
    <p:extLst>
      <p:ext uri="{BB962C8B-B14F-4D97-AF65-F5344CB8AC3E}">
        <p14:creationId xmlns:p14="http://schemas.microsoft.com/office/powerpoint/2010/main" val="3303009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www.wingsoverquebec.com</a:t>
            </a:r>
            <a:r>
              <a:rPr lang="en-US" dirty="0"/>
              <a:t>/?p=9081</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36</a:t>
            </a:fld>
            <a:endParaRPr lang="en-US"/>
          </a:p>
        </p:txBody>
      </p:sp>
    </p:spTree>
    <p:extLst>
      <p:ext uri="{BB962C8B-B14F-4D97-AF65-F5344CB8AC3E}">
        <p14:creationId xmlns:p14="http://schemas.microsoft.com/office/powerpoint/2010/main" val="584034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www.e-know.ca</a:t>
            </a:r>
            <a:r>
              <a:rPr lang="en-US" dirty="0"/>
              <a:t>/regions/east-</a:t>
            </a:r>
            <a:r>
              <a:rPr lang="en-US" dirty="0" err="1"/>
              <a:t>kootenay</a:t>
            </a:r>
            <a:r>
              <a:rPr lang="en-US" dirty="0"/>
              <a:t>/softwood-lumber-dispute-avoided/</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38</a:t>
            </a:fld>
            <a:endParaRPr lang="en-US"/>
          </a:p>
        </p:txBody>
      </p:sp>
    </p:spTree>
    <p:extLst>
      <p:ext uri="{BB962C8B-B14F-4D97-AF65-F5344CB8AC3E}">
        <p14:creationId xmlns:p14="http://schemas.microsoft.com/office/powerpoint/2010/main" val="14996277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www.silkroadbriefing.com</a:t>
            </a:r>
            <a:r>
              <a:rPr lang="en-US" dirty="0"/>
              <a:t>/news/2021/05/06/decoupling-from-china-part-three-after-the-united-states-and-eu-now-its-australias-turn/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128"/>
                <a:cs typeface="ＭＳ Ｐゴシック" charset="-128"/>
              </a:rPr>
              <a:t>Decoupling From China Part Three: After the United States and EU, Now Its Australia’s Turn, Silk Road Briefing</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40</a:t>
            </a:fld>
            <a:endParaRPr lang="en-US"/>
          </a:p>
        </p:txBody>
      </p:sp>
    </p:spTree>
    <p:extLst>
      <p:ext uri="{BB962C8B-B14F-4D97-AF65-F5344CB8AC3E}">
        <p14:creationId xmlns:p14="http://schemas.microsoft.com/office/powerpoint/2010/main" val="2999228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ＭＳ Ｐゴシック" charset="-128"/>
                <a:cs typeface="ＭＳ Ｐゴシック" charset="-128"/>
              </a:rPr>
              <a:t>Smyth, Jamie, "Australia shrugs off China trade dispute and opens new markets", </a:t>
            </a:r>
            <a:r>
              <a:rPr lang="en-US" sz="1200" b="0" i="1" kern="1200" dirty="0">
                <a:solidFill>
                  <a:schemeClr val="tx1"/>
                </a:solidFill>
                <a:effectLst/>
                <a:latin typeface="Arial" charset="0"/>
                <a:ea typeface="ＭＳ Ｐゴシック" charset="-128"/>
                <a:cs typeface="ＭＳ Ｐゴシック" charset="-128"/>
              </a:rPr>
              <a:t>Financial Time</a:t>
            </a:r>
            <a:r>
              <a:rPr lang="en-US" sz="1200" b="0" i="0" kern="1200" dirty="0">
                <a:solidFill>
                  <a:schemeClr val="tx1"/>
                </a:solidFill>
                <a:effectLst/>
                <a:latin typeface="Arial" charset="0"/>
                <a:ea typeface="ＭＳ Ｐゴシック" charset="-128"/>
                <a:cs typeface="ＭＳ Ｐゴシック" charset="-128"/>
              </a:rPr>
              <a:t>, May 25, 2021. </a:t>
            </a:r>
          </a:p>
          <a:p>
            <a:r>
              <a:rPr lang="en-US" dirty="0"/>
              <a:t>https://</a:t>
            </a:r>
            <a:r>
              <a:rPr lang="en-US" dirty="0" err="1"/>
              <a:t>www.ft.com</a:t>
            </a:r>
            <a:r>
              <a:rPr lang="en-US" dirty="0"/>
              <a:t>/content/95ad03ce-f012-49e9-a0c2-6e9e95353dd1</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42</a:t>
            </a:fld>
            <a:endParaRPr lang="en-US"/>
          </a:p>
        </p:txBody>
      </p:sp>
    </p:spTree>
    <p:extLst>
      <p:ext uri="{BB962C8B-B14F-4D97-AF65-F5344CB8AC3E}">
        <p14:creationId xmlns:p14="http://schemas.microsoft.com/office/powerpoint/2010/main" val="3946885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ＭＳ Ｐゴシック" charset="-128"/>
                <a:cs typeface="ＭＳ Ｐゴシック" charset="-128"/>
              </a:rPr>
              <a:t>Smyth, Jamie, "Australia shrugs off China trade dispute and opens new markets", </a:t>
            </a:r>
            <a:r>
              <a:rPr lang="en-US" sz="1200" b="0" i="1" kern="1200" dirty="0">
                <a:solidFill>
                  <a:schemeClr val="tx1"/>
                </a:solidFill>
                <a:effectLst/>
                <a:latin typeface="Arial" charset="0"/>
                <a:ea typeface="ＭＳ Ｐゴシック" charset="-128"/>
                <a:cs typeface="ＭＳ Ｐゴシック" charset="-128"/>
              </a:rPr>
              <a:t>Financial Time</a:t>
            </a:r>
            <a:r>
              <a:rPr lang="en-US" sz="1200" b="0" i="0" kern="1200" dirty="0">
                <a:solidFill>
                  <a:schemeClr val="tx1"/>
                </a:solidFill>
                <a:effectLst/>
                <a:latin typeface="Arial" charset="0"/>
                <a:ea typeface="ＭＳ Ｐゴシック" charset="-128"/>
                <a:cs typeface="ＭＳ Ｐゴシック" charset="-128"/>
              </a:rPr>
              <a:t>, May 25, 2021. </a:t>
            </a:r>
          </a:p>
          <a:p>
            <a:r>
              <a:rPr lang="en-US" dirty="0"/>
              <a:t>https://</a:t>
            </a:r>
            <a:r>
              <a:rPr lang="en-US" dirty="0" err="1"/>
              <a:t>www.ft.com</a:t>
            </a:r>
            <a:r>
              <a:rPr lang="en-US" dirty="0"/>
              <a:t>/content/95ad03ce-f012-49e9-a0c2-6e9e95353dd1</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43</a:t>
            </a:fld>
            <a:endParaRPr lang="en-US"/>
          </a:p>
        </p:txBody>
      </p:sp>
    </p:spTree>
    <p:extLst>
      <p:ext uri="{BB962C8B-B14F-4D97-AF65-F5344CB8AC3E}">
        <p14:creationId xmlns:p14="http://schemas.microsoft.com/office/powerpoint/2010/main" val="644307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ec.europa.eu</a:t>
            </a:r>
            <a:r>
              <a:rPr lang="en-US" dirty="0"/>
              <a:t>/trade/policy/in-focus/</a:t>
            </a:r>
            <a:r>
              <a:rPr lang="en-US" dirty="0" err="1"/>
              <a:t>eu</a:t>
            </a:r>
            <a:r>
              <a:rPr lang="en-US" dirty="0"/>
              <a:t>-china-agreement/</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44</a:t>
            </a:fld>
            <a:endParaRPr lang="en-US"/>
          </a:p>
        </p:txBody>
      </p:sp>
    </p:spTree>
    <p:extLst>
      <p:ext uri="{BB962C8B-B14F-4D97-AF65-F5344CB8AC3E}">
        <p14:creationId xmlns:p14="http://schemas.microsoft.com/office/powerpoint/2010/main" val="9966542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46</a:t>
            </a:fld>
            <a:endParaRPr lang="en-US"/>
          </a:p>
        </p:txBody>
      </p:sp>
    </p:spTree>
    <p:extLst>
      <p:ext uri="{BB962C8B-B14F-4D97-AF65-F5344CB8AC3E}">
        <p14:creationId xmlns:p14="http://schemas.microsoft.com/office/powerpoint/2010/main" val="3889991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9</a:t>
            </a:fld>
            <a:endParaRPr lang="en-US"/>
          </a:p>
        </p:txBody>
      </p:sp>
    </p:spTree>
    <p:extLst>
      <p:ext uri="{BB962C8B-B14F-4D97-AF65-F5344CB8AC3E}">
        <p14:creationId xmlns:p14="http://schemas.microsoft.com/office/powerpoint/2010/main" val="2998591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10</a:t>
            </a:fld>
            <a:endParaRPr lang="en-US"/>
          </a:p>
        </p:txBody>
      </p:sp>
    </p:spTree>
    <p:extLst>
      <p:ext uri="{BB962C8B-B14F-4D97-AF65-F5344CB8AC3E}">
        <p14:creationId xmlns:p14="http://schemas.microsoft.com/office/powerpoint/2010/main" val="3130235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11</a:t>
            </a:fld>
            <a:endParaRPr lang="en-US"/>
          </a:p>
        </p:txBody>
      </p:sp>
    </p:spTree>
    <p:extLst>
      <p:ext uri="{BB962C8B-B14F-4D97-AF65-F5344CB8AC3E}">
        <p14:creationId xmlns:p14="http://schemas.microsoft.com/office/powerpoint/2010/main" val="2538418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Walker, Nigel, ”</a:t>
            </a:r>
            <a:r>
              <a:rPr lang="en-US" sz="1200" b="0" i="0" kern="1200" dirty="0">
                <a:solidFill>
                  <a:schemeClr val="tx1"/>
                </a:solidFill>
                <a:effectLst/>
                <a:latin typeface="Arial" charset="0"/>
                <a:ea typeface="ＭＳ Ｐゴシック" charset="-128"/>
                <a:cs typeface="ＭＳ Ｐゴシック" charset="-128"/>
              </a:rPr>
              <a:t> Brexit timeline: events leading to the UK’s exit from the European Union,” House of Commons Library, June 10, 2020.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128"/>
                <a:cs typeface="ＭＳ Ｐゴシック" charset="-128"/>
              </a:rPr>
              <a:t>https://</a:t>
            </a:r>
            <a:r>
              <a:rPr lang="en-US" sz="1200" b="0" i="0" kern="1200" dirty="0" err="1">
                <a:solidFill>
                  <a:schemeClr val="tx1"/>
                </a:solidFill>
                <a:effectLst/>
                <a:latin typeface="Arial" charset="0"/>
                <a:ea typeface="ＭＳ Ｐゴシック" charset="-128"/>
                <a:cs typeface="ＭＳ Ｐゴシック" charset="-128"/>
              </a:rPr>
              <a:t>commonslibrary.parliament.uk</a:t>
            </a:r>
            <a:r>
              <a:rPr lang="en-US" sz="1200" b="0" i="0" kern="1200" dirty="0">
                <a:solidFill>
                  <a:schemeClr val="tx1"/>
                </a:solidFill>
                <a:effectLst/>
                <a:latin typeface="Arial" charset="0"/>
                <a:ea typeface="ＭＳ Ｐゴシック" charset="-128"/>
                <a:cs typeface="ＭＳ Ｐゴシック" charset="-128"/>
              </a:rPr>
              <a:t>/research-briefings/cbp-7960/</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15</a:t>
            </a:fld>
            <a:endParaRPr lang="en-US"/>
          </a:p>
        </p:txBody>
      </p:sp>
    </p:spTree>
    <p:extLst>
      <p:ext uri="{BB962C8B-B14F-4D97-AF65-F5344CB8AC3E}">
        <p14:creationId xmlns:p14="http://schemas.microsoft.com/office/powerpoint/2010/main" val="249255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Coronavirus Disease (COVIC-19) Dashboard </a:t>
            </a:r>
          </a:p>
          <a:p>
            <a:r>
              <a:rPr lang="en-US" dirty="0"/>
              <a:t>https://covid19.who.int/?</a:t>
            </a:r>
            <a:r>
              <a:rPr lang="en-US" dirty="0" err="1"/>
              <a:t>gclid</a:t>
            </a:r>
            <a:r>
              <a:rPr lang="en-US" dirty="0"/>
              <a:t>=CjwKCAiAuoqABhAsEiwAdSkVVNd67qw_hEb4v9v3UxACJd_csZMJl8Yc5UjaAIYt53KJWSQiXZPlRxoCm0kQAvD_BwE</a:t>
            </a:r>
          </a:p>
        </p:txBody>
      </p:sp>
      <p:sp>
        <p:nvSpPr>
          <p:cNvPr id="4" name="Slide Number Placeholder 3"/>
          <p:cNvSpPr>
            <a:spLocks noGrp="1"/>
          </p:cNvSpPr>
          <p:nvPr>
            <p:ph type="sldNum" sz="quarter" idx="5"/>
          </p:nvPr>
        </p:nvSpPr>
        <p:spPr/>
        <p:txBody>
          <a:bodyPr/>
          <a:lstStyle/>
          <a:p>
            <a:fld id="{39F294D8-753E-E842-8CF8-893A8D4FD7E5}" type="slidenum">
              <a:rPr lang="en-US" smtClean="0"/>
              <a:t>16</a:t>
            </a:fld>
            <a:endParaRPr lang="en-US"/>
          </a:p>
        </p:txBody>
      </p:sp>
    </p:spTree>
    <p:extLst>
      <p:ext uri="{BB962C8B-B14F-4D97-AF65-F5344CB8AC3E}">
        <p14:creationId xmlns:p14="http://schemas.microsoft.com/office/powerpoint/2010/main" val="159918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Coronavirus Disease (COVIC-19) Dashboard </a:t>
            </a:r>
          </a:p>
          <a:p>
            <a:r>
              <a:rPr lang="en-US" dirty="0"/>
              <a:t>https://covid19.who.int/?</a:t>
            </a:r>
            <a:r>
              <a:rPr lang="en-US" dirty="0" err="1"/>
              <a:t>gclid</a:t>
            </a:r>
            <a:r>
              <a:rPr lang="en-US" dirty="0"/>
              <a:t>=CjwKCAiAuoqABhAsEiwAdSkVVNd67qw_hEb4v9v3UxACJd_csZMJl8Yc5UjaAIYt53KJWSQiXZPlRxoCm0kQAvD_BwE</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17</a:t>
            </a:fld>
            <a:endParaRPr lang="en-US"/>
          </a:p>
        </p:txBody>
      </p:sp>
    </p:spTree>
    <p:extLst>
      <p:ext uri="{BB962C8B-B14F-4D97-AF65-F5344CB8AC3E}">
        <p14:creationId xmlns:p14="http://schemas.microsoft.com/office/powerpoint/2010/main" val="3616517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Walker, Nigel, ”</a:t>
            </a:r>
            <a:r>
              <a:rPr lang="en-US" sz="1200" b="0" i="0" kern="1200" dirty="0">
                <a:solidFill>
                  <a:schemeClr val="tx1"/>
                </a:solidFill>
                <a:effectLst/>
                <a:latin typeface="Arial" charset="0"/>
                <a:ea typeface="ＭＳ Ｐゴシック" charset="-128"/>
                <a:cs typeface="ＭＳ Ｐゴシック" charset="-128"/>
              </a:rPr>
              <a:t> Brexit timeline: events leading to the UK’s exit from the European Union,” House of Commons Library, June 10, 2020.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128"/>
                <a:cs typeface="ＭＳ Ｐゴシック" charset="-128"/>
              </a:rPr>
              <a:t>https://</a:t>
            </a:r>
            <a:r>
              <a:rPr lang="en-US" sz="1200" b="0" i="0" kern="1200" dirty="0" err="1">
                <a:solidFill>
                  <a:schemeClr val="tx1"/>
                </a:solidFill>
                <a:effectLst/>
                <a:latin typeface="Arial" charset="0"/>
                <a:ea typeface="ＭＳ Ｐゴシック" charset="-128"/>
                <a:cs typeface="ＭＳ Ｐゴシック" charset="-128"/>
              </a:rPr>
              <a:t>commonslibrary.parliament.uk</a:t>
            </a:r>
            <a:r>
              <a:rPr lang="en-US" sz="1200" b="0" i="0" kern="1200" dirty="0">
                <a:solidFill>
                  <a:schemeClr val="tx1"/>
                </a:solidFill>
                <a:effectLst/>
                <a:latin typeface="Arial" charset="0"/>
                <a:ea typeface="ＭＳ Ｐゴシック" charset="-128"/>
                <a:cs typeface="ＭＳ Ｐゴシック" charset="-128"/>
              </a:rPr>
              <a:t>/research-briefings/cbp-7960/</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18</a:t>
            </a:fld>
            <a:endParaRPr lang="en-US"/>
          </a:p>
        </p:txBody>
      </p:sp>
    </p:spTree>
    <p:extLst>
      <p:ext uri="{BB962C8B-B14F-4D97-AF65-F5344CB8AC3E}">
        <p14:creationId xmlns:p14="http://schemas.microsoft.com/office/powerpoint/2010/main" val="2743508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2:  State of Play II:  Other</a:t>
            </a:r>
          </a:p>
        </p:txBody>
      </p:sp>
      <p:sp>
        <p:nvSpPr>
          <p:cNvPr id="6" name="Rectangle 6"/>
          <p:cNvSpPr>
            <a:spLocks noGrp="1" noChangeArrowheads="1"/>
          </p:cNvSpPr>
          <p:nvPr>
            <p:ph type="sldNum" sz="quarter" idx="12"/>
          </p:nvPr>
        </p:nvSpPr>
        <p:spPr>
          <a:ln/>
        </p:spPr>
        <p:txBody>
          <a:bodyPr/>
          <a:lstStyle>
            <a:lvl1pPr>
              <a:defRPr/>
            </a:lvl1pPr>
          </a:lstStyle>
          <a:p>
            <a:pPr>
              <a:defRPr/>
            </a:pPr>
            <a:fld id="{52603A1A-E773-3841-ADFC-BBF99E444C0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2:  State of Play II:  Other</a:t>
            </a:r>
          </a:p>
        </p:txBody>
      </p:sp>
      <p:sp>
        <p:nvSpPr>
          <p:cNvPr id="6" name="Rectangle 6"/>
          <p:cNvSpPr>
            <a:spLocks noGrp="1" noChangeArrowheads="1"/>
          </p:cNvSpPr>
          <p:nvPr>
            <p:ph type="sldNum" sz="quarter" idx="12"/>
          </p:nvPr>
        </p:nvSpPr>
        <p:spPr>
          <a:ln/>
        </p:spPr>
        <p:txBody>
          <a:bodyPr/>
          <a:lstStyle>
            <a:lvl1pPr>
              <a:defRPr/>
            </a:lvl1pPr>
          </a:lstStyle>
          <a:p>
            <a:pPr>
              <a:defRPr/>
            </a:pPr>
            <a:fld id="{D5C1E7D6-0FCC-384A-B3CB-7FD4D256463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2:  State of Play II:  Other</a:t>
            </a:r>
          </a:p>
        </p:txBody>
      </p:sp>
      <p:sp>
        <p:nvSpPr>
          <p:cNvPr id="6" name="Rectangle 6"/>
          <p:cNvSpPr>
            <a:spLocks noGrp="1" noChangeArrowheads="1"/>
          </p:cNvSpPr>
          <p:nvPr>
            <p:ph type="sldNum" sz="quarter" idx="12"/>
          </p:nvPr>
        </p:nvSpPr>
        <p:spPr>
          <a:ln/>
        </p:spPr>
        <p:txBody>
          <a:bodyPr/>
          <a:lstStyle>
            <a:lvl1pPr>
              <a:defRPr/>
            </a:lvl1pPr>
          </a:lstStyle>
          <a:p>
            <a:pPr>
              <a:defRPr/>
            </a:pPr>
            <a:fld id="{3B22A549-A8EC-5E41-AE09-B359ABBC74A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2:  State of Play II:  Other</a:t>
            </a:r>
          </a:p>
        </p:txBody>
      </p:sp>
      <p:sp>
        <p:nvSpPr>
          <p:cNvPr id="6" name="Rectangle 6"/>
          <p:cNvSpPr>
            <a:spLocks noGrp="1" noChangeArrowheads="1"/>
          </p:cNvSpPr>
          <p:nvPr>
            <p:ph type="sldNum" sz="quarter" idx="12"/>
          </p:nvPr>
        </p:nvSpPr>
        <p:spPr>
          <a:ln/>
        </p:spPr>
        <p:txBody>
          <a:bodyPr/>
          <a:lstStyle>
            <a:lvl1pPr>
              <a:defRPr/>
            </a:lvl1pPr>
          </a:lstStyle>
          <a:p>
            <a:pPr>
              <a:defRPr/>
            </a:pPr>
            <a:fld id="{5DB9FEF9-6A94-4C4E-82BC-84DF130E0B4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2:  State of Play II:  Other</a:t>
            </a:r>
          </a:p>
        </p:txBody>
      </p:sp>
      <p:sp>
        <p:nvSpPr>
          <p:cNvPr id="6" name="Rectangle 6"/>
          <p:cNvSpPr>
            <a:spLocks noGrp="1" noChangeArrowheads="1"/>
          </p:cNvSpPr>
          <p:nvPr>
            <p:ph type="sldNum" sz="quarter" idx="12"/>
          </p:nvPr>
        </p:nvSpPr>
        <p:spPr>
          <a:ln/>
        </p:spPr>
        <p:txBody>
          <a:bodyPr/>
          <a:lstStyle>
            <a:lvl1pPr>
              <a:defRPr/>
            </a:lvl1pPr>
          </a:lstStyle>
          <a:p>
            <a:pPr>
              <a:defRPr/>
            </a:pPr>
            <a:fld id="{659DFB22-C7E9-9E4B-8431-4E4E88AD005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2:  State of Play II:  Other</a:t>
            </a:r>
          </a:p>
        </p:txBody>
      </p:sp>
      <p:sp>
        <p:nvSpPr>
          <p:cNvPr id="6" name="Rectangle 6"/>
          <p:cNvSpPr>
            <a:spLocks noGrp="1" noChangeArrowheads="1"/>
          </p:cNvSpPr>
          <p:nvPr>
            <p:ph type="sldNum" sz="quarter" idx="12"/>
          </p:nvPr>
        </p:nvSpPr>
        <p:spPr>
          <a:ln/>
        </p:spPr>
        <p:txBody>
          <a:bodyPr/>
          <a:lstStyle>
            <a:lvl1pPr>
              <a:defRPr/>
            </a:lvl1pPr>
          </a:lstStyle>
          <a:p>
            <a:pPr>
              <a:defRPr/>
            </a:pPr>
            <a:fld id="{8A44C07A-C2E5-4246-89C7-DDE8BF5A882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Class 2:  State of Play II:  Other</a:t>
            </a:r>
          </a:p>
        </p:txBody>
      </p:sp>
      <p:sp>
        <p:nvSpPr>
          <p:cNvPr id="7" name="Rectangle 6"/>
          <p:cNvSpPr>
            <a:spLocks noGrp="1" noChangeArrowheads="1"/>
          </p:cNvSpPr>
          <p:nvPr>
            <p:ph type="sldNum" sz="quarter" idx="12"/>
          </p:nvPr>
        </p:nvSpPr>
        <p:spPr>
          <a:ln/>
        </p:spPr>
        <p:txBody>
          <a:bodyPr/>
          <a:lstStyle>
            <a:lvl1pPr>
              <a:defRPr/>
            </a:lvl1pPr>
          </a:lstStyle>
          <a:p>
            <a:pPr>
              <a:defRPr/>
            </a:pPr>
            <a:fld id="{20F3AC2E-915D-0649-8D8C-D175FF52D6A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Class 2:  State of Play II:  Other</a:t>
            </a:r>
          </a:p>
        </p:txBody>
      </p:sp>
      <p:sp>
        <p:nvSpPr>
          <p:cNvPr id="9" name="Rectangle 6"/>
          <p:cNvSpPr>
            <a:spLocks noGrp="1" noChangeArrowheads="1"/>
          </p:cNvSpPr>
          <p:nvPr>
            <p:ph type="sldNum" sz="quarter" idx="12"/>
          </p:nvPr>
        </p:nvSpPr>
        <p:spPr>
          <a:ln/>
        </p:spPr>
        <p:txBody>
          <a:bodyPr/>
          <a:lstStyle>
            <a:lvl1pPr>
              <a:defRPr/>
            </a:lvl1pPr>
          </a:lstStyle>
          <a:p>
            <a:pPr>
              <a:defRPr/>
            </a:pPr>
            <a:fld id="{E3C9F8A2-9406-AB4D-8F2E-4C2286D012C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Class 2:  State of Play II:  Other</a:t>
            </a:r>
          </a:p>
        </p:txBody>
      </p:sp>
      <p:sp>
        <p:nvSpPr>
          <p:cNvPr id="5" name="Rectangle 6"/>
          <p:cNvSpPr>
            <a:spLocks noGrp="1" noChangeArrowheads="1"/>
          </p:cNvSpPr>
          <p:nvPr>
            <p:ph type="sldNum" sz="quarter" idx="12"/>
          </p:nvPr>
        </p:nvSpPr>
        <p:spPr>
          <a:ln/>
        </p:spPr>
        <p:txBody>
          <a:bodyPr/>
          <a:lstStyle>
            <a:lvl1pPr>
              <a:defRPr/>
            </a:lvl1pPr>
          </a:lstStyle>
          <a:p>
            <a:pPr>
              <a:defRPr/>
            </a:pPr>
            <a:fld id="{1AC5BEF1-0CF0-D64B-8500-E8C28A928FC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Class 2:  State of Play II:  Other</a:t>
            </a:r>
          </a:p>
        </p:txBody>
      </p:sp>
      <p:sp>
        <p:nvSpPr>
          <p:cNvPr id="4" name="Rectangle 6"/>
          <p:cNvSpPr>
            <a:spLocks noGrp="1" noChangeArrowheads="1"/>
          </p:cNvSpPr>
          <p:nvPr>
            <p:ph type="sldNum" sz="quarter" idx="12"/>
          </p:nvPr>
        </p:nvSpPr>
        <p:spPr>
          <a:ln/>
        </p:spPr>
        <p:txBody>
          <a:bodyPr/>
          <a:lstStyle>
            <a:lvl1pPr>
              <a:defRPr/>
            </a:lvl1pPr>
          </a:lstStyle>
          <a:p>
            <a:pPr>
              <a:defRPr/>
            </a:pPr>
            <a:fld id="{A81FF836-5028-4F40-B892-777B2D02356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Class 2:  State of Play II:  Other</a:t>
            </a:r>
          </a:p>
        </p:txBody>
      </p:sp>
      <p:sp>
        <p:nvSpPr>
          <p:cNvPr id="7" name="Rectangle 6"/>
          <p:cNvSpPr>
            <a:spLocks noGrp="1" noChangeArrowheads="1"/>
          </p:cNvSpPr>
          <p:nvPr>
            <p:ph type="sldNum" sz="quarter" idx="12"/>
          </p:nvPr>
        </p:nvSpPr>
        <p:spPr>
          <a:ln/>
        </p:spPr>
        <p:txBody>
          <a:bodyPr/>
          <a:lstStyle>
            <a:lvl1pPr>
              <a:defRPr/>
            </a:lvl1pPr>
          </a:lstStyle>
          <a:p>
            <a:pPr>
              <a:defRPr/>
            </a:pPr>
            <a:fld id="{2AA5C378-E859-C447-B1DC-01D44789580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Class 2:  State of Play II:  Other</a:t>
            </a:r>
          </a:p>
        </p:txBody>
      </p:sp>
      <p:sp>
        <p:nvSpPr>
          <p:cNvPr id="7" name="Rectangle 6"/>
          <p:cNvSpPr>
            <a:spLocks noGrp="1" noChangeArrowheads="1"/>
          </p:cNvSpPr>
          <p:nvPr>
            <p:ph type="sldNum" sz="quarter" idx="12"/>
          </p:nvPr>
        </p:nvSpPr>
        <p:spPr>
          <a:ln/>
        </p:spPr>
        <p:txBody>
          <a:bodyPr/>
          <a:lstStyle>
            <a:lvl1pPr>
              <a:defRPr/>
            </a:lvl1pPr>
          </a:lstStyle>
          <a:p>
            <a:pPr>
              <a:defRPr/>
            </a:pPr>
            <a:fld id="{DB5EF9EC-3A0F-274E-9559-CA32AB3C470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r>
              <a:rPr lang="en-US"/>
              <a:t>Class 2:  State of Play II:  Other</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7587ACD-9E44-A142-A97F-0C26FC1357E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2971800"/>
            <a:ext cx="7772400" cy="1470025"/>
          </a:xfrm>
        </p:spPr>
        <p:txBody>
          <a:bodyPr/>
          <a:lstStyle/>
          <a:p>
            <a:pPr eaLnBrk="1" hangingPunct="1"/>
            <a:r>
              <a:rPr lang="en-US" sz="3200" dirty="0">
                <a:ea typeface="ＭＳ Ｐゴシック" pitchFamily="-109" charset="-128"/>
                <a:cs typeface="ＭＳ Ｐゴシック" pitchFamily="-109" charset="-128"/>
              </a:rPr>
              <a:t>Class 2</a:t>
            </a:r>
            <a:br>
              <a:rPr lang="en-US" sz="1600" dirty="0">
                <a:ea typeface="ＭＳ Ｐゴシック" pitchFamily="-109" charset="-128"/>
                <a:cs typeface="ＭＳ Ｐゴシック" pitchFamily="-109" charset="-128"/>
              </a:rPr>
            </a:br>
            <a:br>
              <a:rPr lang="en-US" sz="1600" dirty="0">
                <a:ea typeface="ＭＳ Ｐゴシック" pitchFamily="-109" charset="-128"/>
                <a:cs typeface="ＭＳ Ｐゴシック" pitchFamily="-109" charset="-128"/>
              </a:rPr>
            </a:br>
            <a:r>
              <a:rPr lang="en-US" sz="3600" b="1" dirty="0"/>
              <a:t>The State of Play in International Trade and Trade Policy II:  </a:t>
            </a:r>
            <a:br>
              <a:rPr lang="en-US" sz="3600" b="1" dirty="0"/>
            </a:br>
            <a:r>
              <a:rPr lang="en-US" sz="3600" b="1" dirty="0"/>
              <a:t>Other</a:t>
            </a:r>
            <a:br>
              <a:rPr lang="en-US" sz="3600" b="1" dirty="0"/>
            </a:br>
            <a:br>
              <a:rPr lang="en-US" sz="1600" dirty="0">
                <a:ea typeface="ＭＳ Ｐゴシック" pitchFamily="-109" charset="-128"/>
                <a:cs typeface="ＭＳ Ｐゴシック" pitchFamily="-109" charset="-128"/>
              </a:rPr>
            </a:br>
            <a:r>
              <a:rPr lang="en-US" sz="2400" dirty="0">
                <a:ea typeface="ＭＳ Ｐゴシック" pitchFamily="-109" charset="-128"/>
                <a:cs typeface="ＭＳ Ｐゴシック" pitchFamily="-109" charset="-128"/>
              </a:rPr>
              <a:t>by</a:t>
            </a:r>
            <a:br>
              <a:rPr lang="en-US" sz="2400" dirty="0">
                <a:ea typeface="ＭＳ Ｐゴシック" pitchFamily="-109" charset="-128"/>
                <a:cs typeface="ＭＳ Ｐゴシック" pitchFamily="-109" charset="-128"/>
              </a:rPr>
            </a:br>
            <a:r>
              <a:rPr lang="en-US" sz="2400" dirty="0">
                <a:ea typeface="ＭＳ Ｐゴシック" pitchFamily="-109" charset="-128"/>
                <a:cs typeface="ＭＳ Ｐゴシック" pitchFamily="-109" charset="-128"/>
              </a:rPr>
              <a:t>Alan V. Deardorff</a:t>
            </a:r>
            <a:br>
              <a:rPr lang="en-US" sz="2400" dirty="0">
                <a:ea typeface="ＭＳ Ｐゴシック" pitchFamily="-109" charset="-128"/>
                <a:cs typeface="ＭＳ Ｐゴシック" pitchFamily="-109" charset="-128"/>
              </a:rPr>
            </a:br>
            <a:r>
              <a:rPr lang="en-US" sz="2400" dirty="0">
                <a:ea typeface="ＭＳ Ｐゴシック" pitchFamily="-109" charset="-128"/>
                <a:cs typeface="ＭＳ Ｐゴシック" pitchFamily="-109" charset="-128"/>
              </a:rPr>
              <a:t>University of Michigan</a:t>
            </a:r>
            <a:br>
              <a:rPr lang="en-US" sz="2400" dirty="0">
                <a:ea typeface="ＭＳ Ｐゴシック" pitchFamily="-109" charset="-128"/>
                <a:cs typeface="ＭＳ Ｐゴシック" pitchFamily="-109" charset="-128"/>
              </a:rPr>
            </a:br>
            <a:r>
              <a:rPr lang="en-US" sz="2400" dirty="0">
                <a:ea typeface="ＭＳ Ｐゴシック" pitchFamily="-109" charset="-128"/>
                <a:cs typeface="ＭＳ Ｐゴシック" pitchFamily="-109" charset="-128"/>
              </a:rPr>
              <a:t>2021</a:t>
            </a:r>
          </a:p>
        </p:txBody>
      </p:sp>
      <p:sp>
        <p:nvSpPr>
          <p:cNvPr id="16387" name="Rectangle 3"/>
          <p:cNvSpPr>
            <a:spLocks noGrp="1" noChangeArrowheads="1"/>
          </p:cNvSpPr>
          <p:nvPr>
            <p:ph type="subTitle" idx="1"/>
          </p:nvPr>
        </p:nvSpPr>
        <p:spPr>
          <a:xfrm>
            <a:off x="1447800" y="609600"/>
            <a:ext cx="6400800" cy="1066800"/>
          </a:xfrm>
        </p:spPr>
        <p:txBody>
          <a:bodyPr/>
          <a:lstStyle/>
          <a:p>
            <a:pPr eaLnBrk="1" hangingPunct="1"/>
            <a:r>
              <a:rPr lang="en-US" sz="5400" dirty="0">
                <a:ea typeface="ＭＳ Ｐゴシック" pitchFamily="-109" charset="-128"/>
                <a:cs typeface="ＭＳ Ｐゴシック" pitchFamily="-109" charset="-128"/>
              </a:rPr>
              <a:t>PubPol/Econ 541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F954-7B53-1141-8301-BEA4F925F4AC}"/>
              </a:ext>
            </a:extLst>
          </p:cNvPr>
          <p:cNvSpPr>
            <a:spLocks noGrp="1"/>
          </p:cNvSpPr>
          <p:nvPr>
            <p:ph type="title"/>
          </p:nvPr>
        </p:nvSpPr>
        <p:spPr/>
        <p:txBody>
          <a:bodyPr/>
          <a:lstStyle/>
          <a:p>
            <a:r>
              <a:rPr lang="en-US" dirty="0"/>
              <a:t>Brexit</a:t>
            </a:r>
          </a:p>
        </p:txBody>
      </p:sp>
      <p:sp>
        <p:nvSpPr>
          <p:cNvPr id="3" name="Content Placeholder 2">
            <a:extLst>
              <a:ext uri="{FF2B5EF4-FFF2-40B4-BE49-F238E27FC236}">
                <a16:creationId xmlns:a16="http://schemas.microsoft.com/office/drawing/2014/main" id="{238C8B56-DCE4-4846-909C-ADE6BC4791FD}"/>
              </a:ext>
            </a:extLst>
          </p:cNvPr>
          <p:cNvSpPr>
            <a:spLocks noGrp="1"/>
          </p:cNvSpPr>
          <p:nvPr>
            <p:ph idx="1"/>
          </p:nvPr>
        </p:nvSpPr>
        <p:spPr/>
        <p:txBody>
          <a:bodyPr/>
          <a:lstStyle/>
          <a:p>
            <a:r>
              <a:rPr lang="en-US" dirty="0"/>
              <a:t>The Brexit Agreement</a:t>
            </a:r>
          </a:p>
          <a:p>
            <a:pPr lvl="1"/>
            <a:r>
              <a:rPr lang="en-US" dirty="0"/>
              <a:t>Features:</a:t>
            </a:r>
          </a:p>
          <a:p>
            <a:pPr lvl="2"/>
            <a:r>
              <a:rPr lang="en-US" dirty="0"/>
              <a:t>Free Trade Agreement for goods, with rules of origin (no longer customs union)</a:t>
            </a:r>
          </a:p>
          <a:p>
            <a:pPr lvl="2"/>
            <a:r>
              <a:rPr lang="en-US" dirty="0"/>
              <a:t>Some limited mutual market access for services</a:t>
            </a:r>
          </a:p>
          <a:p>
            <a:pPr lvl="1"/>
            <a:r>
              <a:rPr lang="en-US" u="sng" dirty="0"/>
              <a:t>Not</a:t>
            </a:r>
            <a:r>
              <a:rPr lang="en-US" dirty="0"/>
              <a:t> included:</a:t>
            </a:r>
            <a:endParaRPr lang="en-US" u="sng" dirty="0"/>
          </a:p>
          <a:p>
            <a:pPr lvl="2"/>
            <a:r>
              <a:rPr lang="en-US" dirty="0"/>
              <a:t>Free movement of persons</a:t>
            </a:r>
          </a:p>
          <a:p>
            <a:pPr lvl="2"/>
            <a:r>
              <a:rPr lang="en-US" dirty="0"/>
              <a:t>UK subject to European Court of Justice</a:t>
            </a:r>
          </a:p>
          <a:p>
            <a:pPr lvl="2"/>
            <a:r>
              <a:rPr lang="en-US" dirty="0"/>
              <a:t>UK subject to EU regulations</a:t>
            </a:r>
          </a:p>
          <a:p>
            <a:pPr lvl="1"/>
            <a:endParaRPr lang="en-US" dirty="0"/>
          </a:p>
        </p:txBody>
      </p:sp>
      <p:sp>
        <p:nvSpPr>
          <p:cNvPr id="4" name="Footer Placeholder 3">
            <a:extLst>
              <a:ext uri="{FF2B5EF4-FFF2-40B4-BE49-F238E27FC236}">
                <a16:creationId xmlns:a16="http://schemas.microsoft.com/office/drawing/2014/main" id="{1FAAE3D9-930E-8E41-A07A-4C424A881A9E}"/>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D3BCE128-8B29-0D42-BAAE-4F67F2D11BA2}"/>
              </a:ext>
            </a:extLst>
          </p:cNvPr>
          <p:cNvSpPr>
            <a:spLocks noGrp="1"/>
          </p:cNvSpPr>
          <p:nvPr>
            <p:ph type="sldNum" sz="quarter" idx="12"/>
          </p:nvPr>
        </p:nvSpPr>
        <p:spPr/>
        <p:txBody>
          <a:bodyPr/>
          <a:lstStyle/>
          <a:p>
            <a:pPr>
              <a:defRPr/>
            </a:pPr>
            <a:fld id="{659DFB22-C7E9-9E4B-8431-4E4E88AD005A}" type="slidenum">
              <a:rPr lang="en-US" smtClean="0"/>
              <a:pPr>
                <a:defRPr/>
              </a:pPr>
              <a:t>10</a:t>
            </a:fld>
            <a:endParaRPr lang="en-US"/>
          </a:p>
        </p:txBody>
      </p:sp>
    </p:spTree>
    <p:extLst>
      <p:ext uri="{BB962C8B-B14F-4D97-AF65-F5344CB8AC3E}">
        <p14:creationId xmlns:p14="http://schemas.microsoft.com/office/powerpoint/2010/main" val="2105460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F954-7B53-1141-8301-BEA4F925F4AC}"/>
              </a:ext>
            </a:extLst>
          </p:cNvPr>
          <p:cNvSpPr>
            <a:spLocks noGrp="1"/>
          </p:cNvSpPr>
          <p:nvPr>
            <p:ph type="title"/>
          </p:nvPr>
        </p:nvSpPr>
        <p:spPr/>
        <p:txBody>
          <a:bodyPr/>
          <a:lstStyle/>
          <a:p>
            <a:r>
              <a:rPr lang="en-US" dirty="0"/>
              <a:t>Brexit</a:t>
            </a:r>
          </a:p>
        </p:txBody>
      </p:sp>
      <p:sp>
        <p:nvSpPr>
          <p:cNvPr id="3" name="Content Placeholder 2">
            <a:extLst>
              <a:ext uri="{FF2B5EF4-FFF2-40B4-BE49-F238E27FC236}">
                <a16:creationId xmlns:a16="http://schemas.microsoft.com/office/drawing/2014/main" id="{238C8B56-DCE4-4846-909C-ADE6BC4791FD}"/>
              </a:ext>
            </a:extLst>
          </p:cNvPr>
          <p:cNvSpPr>
            <a:spLocks noGrp="1"/>
          </p:cNvSpPr>
          <p:nvPr>
            <p:ph idx="1"/>
          </p:nvPr>
        </p:nvSpPr>
        <p:spPr/>
        <p:txBody>
          <a:bodyPr/>
          <a:lstStyle/>
          <a:p>
            <a:r>
              <a:rPr lang="en-US" dirty="0"/>
              <a:t>Northern Ireland (N.I.) Protocol</a:t>
            </a:r>
          </a:p>
          <a:p>
            <a:pPr lvl="1"/>
            <a:r>
              <a:rPr lang="en-US" dirty="0"/>
              <a:t>Part of the Brexit Withdrawal Agreement from January 24, 2020</a:t>
            </a:r>
          </a:p>
          <a:p>
            <a:pPr lvl="1"/>
            <a:r>
              <a:rPr lang="en-US" dirty="0"/>
              <a:t>Avoids hard border between N.I. (part of UK) and Ireland (EU member country) by</a:t>
            </a:r>
          </a:p>
          <a:p>
            <a:pPr lvl="2"/>
            <a:r>
              <a:rPr lang="en-US" dirty="0"/>
              <a:t>Keeping N.I. in EU customs union</a:t>
            </a:r>
          </a:p>
          <a:p>
            <a:pPr lvl="2"/>
            <a:r>
              <a:rPr lang="en-US" dirty="0"/>
              <a:t>Adding customs checks, etc., between N.I. and Great Britain (the rest of UK:  England, Scotland, Wales)</a:t>
            </a:r>
          </a:p>
          <a:p>
            <a:pPr lvl="1"/>
            <a:r>
              <a:rPr lang="en-US" dirty="0"/>
              <a:t>Reason:  To avoid re-igniting the “Troubles”</a:t>
            </a:r>
          </a:p>
        </p:txBody>
      </p:sp>
      <p:sp>
        <p:nvSpPr>
          <p:cNvPr id="4" name="Footer Placeholder 3">
            <a:extLst>
              <a:ext uri="{FF2B5EF4-FFF2-40B4-BE49-F238E27FC236}">
                <a16:creationId xmlns:a16="http://schemas.microsoft.com/office/drawing/2014/main" id="{1FAAE3D9-930E-8E41-A07A-4C424A881A9E}"/>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D3BCE128-8B29-0D42-BAAE-4F67F2D11BA2}"/>
              </a:ext>
            </a:extLst>
          </p:cNvPr>
          <p:cNvSpPr>
            <a:spLocks noGrp="1"/>
          </p:cNvSpPr>
          <p:nvPr>
            <p:ph type="sldNum" sz="quarter" idx="12"/>
          </p:nvPr>
        </p:nvSpPr>
        <p:spPr/>
        <p:txBody>
          <a:bodyPr/>
          <a:lstStyle/>
          <a:p>
            <a:pPr>
              <a:defRPr/>
            </a:pPr>
            <a:fld id="{659DFB22-C7E9-9E4B-8431-4E4E88AD005A}" type="slidenum">
              <a:rPr lang="en-US" smtClean="0"/>
              <a:pPr>
                <a:defRPr/>
              </a:pPr>
              <a:t>11</a:t>
            </a:fld>
            <a:endParaRPr lang="en-US"/>
          </a:p>
        </p:txBody>
      </p:sp>
    </p:spTree>
    <p:extLst>
      <p:ext uri="{BB962C8B-B14F-4D97-AF65-F5344CB8AC3E}">
        <p14:creationId xmlns:p14="http://schemas.microsoft.com/office/powerpoint/2010/main" val="355265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4"/>
          <p:cNvSpPr>
            <a:spLocks noGrp="1"/>
          </p:cNvSpPr>
          <p:nvPr>
            <p:ph type="ftr" sz="quarter" idx="11"/>
          </p:nvPr>
        </p:nvSpPr>
        <p:spPr>
          <a:xfrm>
            <a:off x="3124200" y="6245225"/>
            <a:ext cx="2895600" cy="476250"/>
          </a:xfrm>
          <a:noFill/>
        </p:spPr>
        <p:txBody>
          <a:bodyPr/>
          <a:lstStyle/>
          <a:p>
            <a:r>
              <a:rPr lang="en-US">
                <a:latin typeface="Arial" pitchFamily="-109" charset="0"/>
              </a:rPr>
              <a:t>Class 0:  Introduction &amp; Overview</a:t>
            </a:r>
            <a:endParaRPr lang="en-US" dirty="0">
              <a:latin typeface="Arial" pitchFamily="-109" charset="0"/>
            </a:endParaRPr>
          </a:p>
        </p:txBody>
      </p:sp>
      <p:sp>
        <p:nvSpPr>
          <p:cNvPr id="29699" name="Slide Number Placeholder 5"/>
          <p:cNvSpPr>
            <a:spLocks noGrp="1"/>
          </p:cNvSpPr>
          <p:nvPr>
            <p:ph type="sldNum" sz="quarter" idx="12"/>
          </p:nvPr>
        </p:nvSpPr>
        <p:spPr>
          <a:noFill/>
        </p:spPr>
        <p:txBody>
          <a:bodyPr/>
          <a:lstStyle/>
          <a:p>
            <a:fld id="{7C4CCD31-DF18-E24B-8454-0432F923D698}" type="slidenum">
              <a:rPr lang="en-US" smtClean="0">
                <a:latin typeface="Arial" pitchFamily="-109" charset="0"/>
              </a:rPr>
              <a:pPr/>
              <a:t>12</a:t>
            </a:fld>
            <a:endParaRPr lang="en-US">
              <a:latin typeface="Arial" pitchFamily="-109" charset="0"/>
            </a:endParaRPr>
          </a:p>
        </p:txBody>
      </p:sp>
      <p:sp>
        <p:nvSpPr>
          <p:cNvPr id="29700" name="Rectangle 2"/>
          <p:cNvSpPr>
            <a:spLocks noGrp="1" noChangeArrowheads="1"/>
          </p:cNvSpPr>
          <p:nvPr>
            <p:ph type="title"/>
          </p:nvPr>
        </p:nvSpPr>
        <p:spPr>
          <a:xfrm>
            <a:off x="381000" y="2590800"/>
            <a:ext cx="8229600" cy="1143000"/>
          </a:xfrm>
        </p:spPr>
        <p:txBody>
          <a:bodyPr/>
          <a:lstStyle/>
          <a:p>
            <a:pPr eaLnBrk="1" hangingPunct="1"/>
            <a:r>
              <a:rPr lang="en-US" sz="6000" b="1" dirty="0">
                <a:solidFill>
                  <a:srgbClr val="00B050"/>
                </a:solidFill>
                <a:ea typeface="ＭＳ Ｐゴシック" pitchFamily="-109" charset="-128"/>
                <a:cs typeface="ＭＳ Ｐゴシック" pitchFamily="-109" charset="-128"/>
              </a:rPr>
              <a:t>Pause for Discussion</a:t>
            </a:r>
          </a:p>
        </p:txBody>
      </p:sp>
      <p:sp>
        <p:nvSpPr>
          <p:cNvPr id="6" name="Rectangle 5"/>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2316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Brexit (</a:t>
            </a:r>
            <a:r>
              <a:rPr lang="en-US" dirty="0" err="1"/>
              <a:t>Kirkegaard</a:t>
            </a:r>
            <a:r>
              <a:rPr lang="en-US" b="1" dirty="0"/>
              <a:t>)</a:t>
            </a:r>
            <a:endParaRPr lang="en-US" dirty="0"/>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p:txBody>
          <a:bodyPr/>
          <a:lstStyle/>
          <a:p>
            <a:r>
              <a:rPr lang="en-US" dirty="0"/>
              <a:t>What UK objectives are mentioned here as having been achieved by the agreement?</a:t>
            </a:r>
          </a:p>
          <a:p>
            <a:r>
              <a:rPr lang="en-US" dirty="0"/>
              <a:t>What aspects of UK-EU interactions will be adversely affected by the agreement?</a:t>
            </a:r>
          </a:p>
          <a:p>
            <a:r>
              <a:rPr lang="en-US" dirty="0"/>
              <a:t>What is the relevance of </a:t>
            </a:r>
          </a:p>
          <a:p>
            <a:pPr lvl="1"/>
            <a:r>
              <a:rPr lang="en-US" dirty="0"/>
              <a:t>“rules of origin”?</a:t>
            </a:r>
          </a:p>
          <a:p>
            <a:pPr lvl="1"/>
            <a:r>
              <a:rPr lang="en-US" dirty="0"/>
              <a:t>“minimal processing requirements”?</a:t>
            </a:r>
          </a:p>
        </p:txBody>
      </p:sp>
      <p:sp>
        <p:nvSpPr>
          <p:cNvPr id="4" name="Footer Placeholder 3">
            <a:extLst>
              <a:ext uri="{FF2B5EF4-FFF2-40B4-BE49-F238E27FC236}">
                <a16:creationId xmlns:a16="http://schemas.microsoft.com/office/drawing/2014/main" id="{A4A79D3E-9789-D048-B847-C3656DC434E9}"/>
              </a:ext>
            </a:extLst>
          </p:cNvPr>
          <p:cNvSpPr>
            <a:spLocks noGrp="1"/>
          </p:cNvSpPr>
          <p:nvPr>
            <p:ph type="ftr" sz="quarter" idx="11"/>
          </p:nvPr>
        </p:nvSpPr>
        <p:spPr/>
        <p:txBody>
          <a:bodyPr/>
          <a:lstStyle/>
          <a:p>
            <a:pPr>
              <a:defRPr/>
            </a:pPr>
            <a:r>
              <a:rPr lang="en-US"/>
              <a:t>Claas 1:  State of Play I: Trade Wars  </a:t>
            </a:r>
          </a:p>
        </p:txBody>
      </p:sp>
      <p:sp>
        <p:nvSpPr>
          <p:cNvPr id="5" name="Slide Number Placeholder 4">
            <a:extLst>
              <a:ext uri="{FF2B5EF4-FFF2-40B4-BE49-F238E27FC236}">
                <a16:creationId xmlns:a16="http://schemas.microsoft.com/office/drawing/2014/main" id="{E429F17F-23BB-344A-90D9-E6F2A2D91E9F}"/>
              </a:ext>
            </a:extLst>
          </p:cNvPr>
          <p:cNvSpPr>
            <a:spLocks noGrp="1"/>
          </p:cNvSpPr>
          <p:nvPr>
            <p:ph type="sldNum" sz="quarter" idx="12"/>
          </p:nvPr>
        </p:nvSpPr>
        <p:spPr/>
        <p:txBody>
          <a:bodyPr/>
          <a:lstStyle/>
          <a:p>
            <a:pPr>
              <a:defRPr/>
            </a:pPr>
            <a:fld id="{659DFB22-C7E9-9E4B-8431-4E4E88AD005A}" type="slidenum">
              <a:rPr lang="en-US" smtClean="0"/>
              <a:pPr>
                <a:defRPr/>
              </a:pPr>
              <a:t>13</a:t>
            </a:fld>
            <a:endParaRPr lang="en-US"/>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901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Brexit </a:t>
            </a:r>
            <a:br>
              <a:rPr lang="en-US" dirty="0"/>
            </a:br>
            <a:r>
              <a:rPr lang="en-US" dirty="0"/>
              <a:t>(Castle</a:t>
            </a:r>
            <a:r>
              <a:rPr lang="en-US" b="1" dirty="0"/>
              <a:t>)</a:t>
            </a:r>
            <a:endParaRPr lang="en-US" dirty="0"/>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p:txBody>
          <a:bodyPr/>
          <a:lstStyle/>
          <a:p>
            <a:r>
              <a:rPr lang="en-US" dirty="0"/>
              <a:t>What is the most problematic piece of the protocol? </a:t>
            </a:r>
          </a:p>
          <a:p>
            <a:r>
              <a:rPr lang="en-US" dirty="0"/>
              <a:t>Why did they not just have a normal EU-UK border between Ireland and Northern Ireland? </a:t>
            </a:r>
          </a:p>
          <a:p>
            <a:r>
              <a:rPr lang="en-US" dirty="0"/>
              <a:t>Why are sausages an issue? </a:t>
            </a:r>
          </a:p>
        </p:txBody>
      </p:sp>
      <p:sp>
        <p:nvSpPr>
          <p:cNvPr id="4" name="Footer Placeholder 3">
            <a:extLst>
              <a:ext uri="{FF2B5EF4-FFF2-40B4-BE49-F238E27FC236}">
                <a16:creationId xmlns:a16="http://schemas.microsoft.com/office/drawing/2014/main" id="{A4A79D3E-9789-D048-B847-C3656DC434E9}"/>
              </a:ext>
            </a:extLst>
          </p:cNvPr>
          <p:cNvSpPr>
            <a:spLocks noGrp="1"/>
          </p:cNvSpPr>
          <p:nvPr>
            <p:ph type="ftr" sz="quarter" idx="11"/>
          </p:nvPr>
        </p:nvSpPr>
        <p:spPr/>
        <p:txBody>
          <a:bodyPr/>
          <a:lstStyle/>
          <a:p>
            <a:pPr>
              <a:defRPr/>
            </a:pPr>
            <a:r>
              <a:rPr lang="en-US"/>
              <a:t>Claas 1:  State of Play I: Trade Wars  </a:t>
            </a:r>
          </a:p>
        </p:txBody>
      </p:sp>
      <p:sp>
        <p:nvSpPr>
          <p:cNvPr id="5" name="Slide Number Placeholder 4">
            <a:extLst>
              <a:ext uri="{FF2B5EF4-FFF2-40B4-BE49-F238E27FC236}">
                <a16:creationId xmlns:a16="http://schemas.microsoft.com/office/drawing/2014/main" id="{E429F17F-23BB-344A-90D9-E6F2A2D91E9F}"/>
              </a:ext>
            </a:extLst>
          </p:cNvPr>
          <p:cNvSpPr>
            <a:spLocks noGrp="1"/>
          </p:cNvSpPr>
          <p:nvPr>
            <p:ph type="sldNum" sz="quarter" idx="12"/>
          </p:nvPr>
        </p:nvSpPr>
        <p:spPr/>
        <p:txBody>
          <a:bodyPr/>
          <a:lstStyle/>
          <a:p>
            <a:pPr>
              <a:defRPr/>
            </a:pPr>
            <a:fld id="{659DFB22-C7E9-9E4B-8431-4E4E88AD005A}" type="slidenum">
              <a:rPr lang="en-US" smtClean="0"/>
              <a:pPr>
                <a:defRPr/>
              </a:pPr>
              <a:t>14</a:t>
            </a:fld>
            <a:endParaRPr lang="en-US"/>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4183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F954-7B53-1141-8301-BEA4F925F4AC}"/>
              </a:ext>
            </a:extLst>
          </p:cNvPr>
          <p:cNvSpPr>
            <a:spLocks noGrp="1"/>
          </p:cNvSpPr>
          <p:nvPr>
            <p:ph type="title"/>
          </p:nvPr>
        </p:nvSpPr>
        <p:spPr/>
        <p:txBody>
          <a:bodyPr/>
          <a:lstStyle/>
          <a:p>
            <a:r>
              <a:rPr lang="en-US" dirty="0"/>
              <a:t>Pandemic and Trade</a:t>
            </a:r>
          </a:p>
        </p:txBody>
      </p:sp>
      <p:sp>
        <p:nvSpPr>
          <p:cNvPr id="3" name="Content Placeholder 2">
            <a:extLst>
              <a:ext uri="{FF2B5EF4-FFF2-40B4-BE49-F238E27FC236}">
                <a16:creationId xmlns:a16="http://schemas.microsoft.com/office/drawing/2014/main" id="{238C8B56-DCE4-4846-909C-ADE6BC4791FD}"/>
              </a:ext>
            </a:extLst>
          </p:cNvPr>
          <p:cNvSpPr>
            <a:spLocks noGrp="1"/>
          </p:cNvSpPr>
          <p:nvPr>
            <p:ph idx="1"/>
          </p:nvPr>
        </p:nvSpPr>
        <p:spPr/>
        <p:txBody>
          <a:bodyPr/>
          <a:lstStyle/>
          <a:p>
            <a:r>
              <a:rPr lang="en-US" dirty="0"/>
              <a:t>Cases and deaths</a:t>
            </a:r>
          </a:p>
          <a:p>
            <a:r>
              <a:rPr lang="en-US" dirty="0"/>
              <a:t>Changes in trade</a:t>
            </a:r>
          </a:p>
          <a:p>
            <a:r>
              <a:rPr lang="en-US" dirty="0"/>
              <a:t>Changes in trade policies</a:t>
            </a:r>
          </a:p>
          <a:p>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1FAAE3D9-930E-8E41-A07A-4C424A881A9E}"/>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D3BCE128-8B29-0D42-BAAE-4F67F2D11BA2}"/>
              </a:ext>
            </a:extLst>
          </p:cNvPr>
          <p:cNvSpPr>
            <a:spLocks noGrp="1"/>
          </p:cNvSpPr>
          <p:nvPr>
            <p:ph type="sldNum" sz="quarter" idx="12"/>
          </p:nvPr>
        </p:nvSpPr>
        <p:spPr/>
        <p:txBody>
          <a:bodyPr/>
          <a:lstStyle/>
          <a:p>
            <a:pPr>
              <a:defRPr/>
            </a:pPr>
            <a:fld id="{659DFB22-C7E9-9E4B-8431-4E4E88AD005A}" type="slidenum">
              <a:rPr lang="en-US" smtClean="0"/>
              <a:pPr>
                <a:defRPr/>
              </a:pPr>
              <a:t>15</a:t>
            </a:fld>
            <a:endParaRPr lang="en-US"/>
          </a:p>
        </p:txBody>
      </p:sp>
    </p:spTree>
    <p:extLst>
      <p:ext uri="{BB962C8B-B14F-4D97-AF65-F5344CB8AC3E}">
        <p14:creationId xmlns:p14="http://schemas.microsoft.com/office/powerpoint/2010/main" val="3792678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16</a:t>
            </a:fld>
            <a:endParaRPr lang="en-GB"/>
          </a:p>
        </p:txBody>
      </p:sp>
      <p:sp>
        <p:nvSpPr>
          <p:cNvPr id="8" name="TextBox 7">
            <a:extLst>
              <a:ext uri="{FF2B5EF4-FFF2-40B4-BE49-F238E27FC236}">
                <a16:creationId xmlns:a16="http://schemas.microsoft.com/office/drawing/2014/main" id="{F61D7BD5-FF6F-504F-97BE-3CF6E8218C50}"/>
              </a:ext>
            </a:extLst>
          </p:cNvPr>
          <p:cNvSpPr txBox="1"/>
          <p:nvPr/>
        </p:nvSpPr>
        <p:spPr>
          <a:xfrm>
            <a:off x="228600" y="5943600"/>
            <a:ext cx="8610600" cy="369332"/>
          </a:xfrm>
          <a:prstGeom prst="rect">
            <a:avLst/>
          </a:prstGeom>
          <a:noFill/>
        </p:spPr>
        <p:txBody>
          <a:bodyPr wrap="square" rtlCol="0">
            <a:spAutoFit/>
          </a:bodyPr>
          <a:lstStyle/>
          <a:p>
            <a:r>
              <a:rPr lang="en-US" dirty="0"/>
              <a:t>Source:  WHO Coronavirus Disease (COVID-19) Dashboard as of Aug 29, 2021</a:t>
            </a:r>
          </a:p>
        </p:txBody>
      </p:sp>
      <p:pic>
        <p:nvPicPr>
          <p:cNvPr id="7" name="Picture 6">
            <a:extLst>
              <a:ext uri="{FF2B5EF4-FFF2-40B4-BE49-F238E27FC236}">
                <a16:creationId xmlns:a16="http://schemas.microsoft.com/office/drawing/2014/main" id="{6D169A06-826A-7E4E-8C1E-17C4A27B44AB}"/>
              </a:ext>
            </a:extLst>
          </p:cNvPr>
          <p:cNvPicPr>
            <a:picLocks noChangeAspect="1"/>
          </p:cNvPicPr>
          <p:nvPr/>
        </p:nvPicPr>
        <p:blipFill>
          <a:blip r:embed="rId3"/>
          <a:stretch>
            <a:fillRect/>
          </a:stretch>
        </p:blipFill>
        <p:spPr>
          <a:xfrm>
            <a:off x="585788" y="1695450"/>
            <a:ext cx="7972425" cy="3467100"/>
          </a:xfrm>
          <a:prstGeom prst="rect">
            <a:avLst/>
          </a:prstGeom>
        </p:spPr>
      </p:pic>
      <p:pic>
        <p:nvPicPr>
          <p:cNvPr id="9" name="Picture 8">
            <a:extLst>
              <a:ext uri="{FF2B5EF4-FFF2-40B4-BE49-F238E27FC236}">
                <a16:creationId xmlns:a16="http://schemas.microsoft.com/office/drawing/2014/main" id="{A0CE17D0-B4B4-2A49-9A38-F5C45F893336}"/>
              </a:ext>
            </a:extLst>
          </p:cNvPr>
          <p:cNvPicPr>
            <a:picLocks noChangeAspect="1"/>
          </p:cNvPicPr>
          <p:nvPr/>
        </p:nvPicPr>
        <p:blipFill>
          <a:blip r:embed="rId4"/>
          <a:stretch>
            <a:fillRect/>
          </a:stretch>
        </p:blipFill>
        <p:spPr>
          <a:xfrm>
            <a:off x="762000" y="152400"/>
            <a:ext cx="2734866" cy="3209022"/>
          </a:xfrm>
          <a:prstGeom prst="rect">
            <a:avLst/>
          </a:prstGeom>
        </p:spPr>
      </p:pic>
      <p:sp>
        <p:nvSpPr>
          <p:cNvPr id="6" name="TextBox 5">
            <a:extLst>
              <a:ext uri="{FF2B5EF4-FFF2-40B4-BE49-F238E27FC236}">
                <a16:creationId xmlns:a16="http://schemas.microsoft.com/office/drawing/2014/main" id="{729BFBC0-102A-5841-BCC9-7B695E9EDC9B}"/>
              </a:ext>
            </a:extLst>
          </p:cNvPr>
          <p:cNvSpPr txBox="1"/>
          <p:nvPr/>
        </p:nvSpPr>
        <p:spPr>
          <a:xfrm>
            <a:off x="2743200" y="1200150"/>
            <a:ext cx="2914650" cy="830997"/>
          </a:xfrm>
          <a:prstGeom prst="rect">
            <a:avLst/>
          </a:prstGeom>
          <a:noFill/>
        </p:spPr>
        <p:txBody>
          <a:bodyPr wrap="square" rtlCol="0">
            <a:spAutoFit/>
          </a:bodyPr>
          <a:lstStyle/>
          <a:p>
            <a:pPr algn="ctr"/>
            <a:r>
              <a:rPr lang="en-US" sz="3000" dirty="0"/>
              <a:t>Cases</a:t>
            </a:r>
          </a:p>
          <a:p>
            <a:pPr algn="ctr"/>
            <a:r>
              <a:rPr lang="en-US" dirty="0"/>
              <a:t>Daily Confirmed Cases</a:t>
            </a:r>
          </a:p>
        </p:txBody>
      </p:sp>
      <p:sp>
        <p:nvSpPr>
          <p:cNvPr id="11" name="TextBox 10">
            <a:extLst>
              <a:ext uri="{FF2B5EF4-FFF2-40B4-BE49-F238E27FC236}">
                <a16:creationId xmlns:a16="http://schemas.microsoft.com/office/drawing/2014/main" id="{9AD0C9ED-F133-9441-8401-06112C8097FE}"/>
              </a:ext>
            </a:extLst>
          </p:cNvPr>
          <p:cNvSpPr txBox="1"/>
          <p:nvPr/>
        </p:nvSpPr>
        <p:spPr>
          <a:xfrm>
            <a:off x="1371600" y="5029200"/>
            <a:ext cx="6553200" cy="369332"/>
          </a:xfrm>
          <a:prstGeom prst="rect">
            <a:avLst/>
          </a:prstGeom>
          <a:noFill/>
        </p:spPr>
        <p:txBody>
          <a:bodyPr wrap="square" rtlCol="0">
            <a:spAutoFit/>
          </a:bodyPr>
          <a:lstStyle/>
          <a:p>
            <a:r>
              <a:rPr lang="en-US" dirty="0"/>
              <a:t>Apr.           Jul.           Oct.           Jan.           Apr.           Jul.</a:t>
            </a:r>
          </a:p>
        </p:txBody>
      </p:sp>
    </p:spTree>
    <p:extLst>
      <p:ext uri="{BB962C8B-B14F-4D97-AF65-F5344CB8AC3E}">
        <p14:creationId xmlns:p14="http://schemas.microsoft.com/office/powerpoint/2010/main" val="533953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17</a:t>
            </a:fld>
            <a:endParaRPr lang="en-GB"/>
          </a:p>
        </p:txBody>
      </p:sp>
      <p:pic>
        <p:nvPicPr>
          <p:cNvPr id="2" name="Picture 1">
            <a:extLst>
              <a:ext uri="{FF2B5EF4-FFF2-40B4-BE49-F238E27FC236}">
                <a16:creationId xmlns:a16="http://schemas.microsoft.com/office/drawing/2014/main" id="{AD6DE3D0-BD6E-2845-B10C-A69C35371F69}"/>
              </a:ext>
            </a:extLst>
          </p:cNvPr>
          <p:cNvPicPr>
            <a:picLocks noChangeAspect="1"/>
          </p:cNvPicPr>
          <p:nvPr/>
        </p:nvPicPr>
        <p:blipFill>
          <a:blip r:embed="rId3"/>
          <a:stretch>
            <a:fillRect/>
          </a:stretch>
        </p:blipFill>
        <p:spPr>
          <a:xfrm>
            <a:off x="585788" y="1685925"/>
            <a:ext cx="7972425" cy="3486150"/>
          </a:xfrm>
          <a:prstGeom prst="rect">
            <a:avLst/>
          </a:prstGeom>
        </p:spPr>
      </p:pic>
      <p:sp>
        <p:nvSpPr>
          <p:cNvPr id="9" name="TextBox 8">
            <a:extLst>
              <a:ext uri="{FF2B5EF4-FFF2-40B4-BE49-F238E27FC236}">
                <a16:creationId xmlns:a16="http://schemas.microsoft.com/office/drawing/2014/main" id="{64BB7185-F1C6-8D4E-B0F2-ACEA2E934036}"/>
              </a:ext>
            </a:extLst>
          </p:cNvPr>
          <p:cNvSpPr txBox="1"/>
          <p:nvPr/>
        </p:nvSpPr>
        <p:spPr>
          <a:xfrm>
            <a:off x="2743200" y="1200150"/>
            <a:ext cx="2914650" cy="830997"/>
          </a:xfrm>
          <a:prstGeom prst="rect">
            <a:avLst/>
          </a:prstGeom>
          <a:noFill/>
        </p:spPr>
        <p:txBody>
          <a:bodyPr wrap="square" rtlCol="0">
            <a:spAutoFit/>
          </a:bodyPr>
          <a:lstStyle/>
          <a:p>
            <a:pPr algn="ctr"/>
            <a:r>
              <a:rPr lang="en-US" sz="3000" dirty="0"/>
              <a:t>Deaths</a:t>
            </a:r>
          </a:p>
          <a:p>
            <a:pPr algn="ctr"/>
            <a:r>
              <a:rPr lang="en-US" dirty="0"/>
              <a:t>Daily Deaths</a:t>
            </a:r>
          </a:p>
        </p:txBody>
      </p:sp>
      <p:pic>
        <p:nvPicPr>
          <p:cNvPr id="10" name="Picture 9">
            <a:extLst>
              <a:ext uri="{FF2B5EF4-FFF2-40B4-BE49-F238E27FC236}">
                <a16:creationId xmlns:a16="http://schemas.microsoft.com/office/drawing/2014/main" id="{0FE3A55B-7384-734E-8A79-A080D051CC5C}"/>
              </a:ext>
            </a:extLst>
          </p:cNvPr>
          <p:cNvPicPr>
            <a:picLocks noChangeAspect="1"/>
          </p:cNvPicPr>
          <p:nvPr/>
        </p:nvPicPr>
        <p:blipFill>
          <a:blip r:embed="rId4"/>
          <a:stretch>
            <a:fillRect/>
          </a:stretch>
        </p:blipFill>
        <p:spPr>
          <a:xfrm>
            <a:off x="762000" y="152400"/>
            <a:ext cx="2734866" cy="3209022"/>
          </a:xfrm>
          <a:prstGeom prst="rect">
            <a:avLst/>
          </a:prstGeom>
        </p:spPr>
      </p:pic>
      <p:sp>
        <p:nvSpPr>
          <p:cNvPr id="7" name="TextBox 6">
            <a:extLst>
              <a:ext uri="{FF2B5EF4-FFF2-40B4-BE49-F238E27FC236}">
                <a16:creationId xmlns:a16="http://schemas.microsoft.com/office/drawing/2014/main" id="{24AB150A-0734-D648-A8BC-9904915F1D57}"/>
              </a:ext>
            </a:extLst>
          </p:cNvPr>
          <p:cNvSpPr txBox="1"/>
          <p:nvPr/>
        </p:nvSpPr>
        <p:spPr>
          <a:xfrm>
            <a:off x="228600" y="5943600"/>
            <a:ext cx="8610600" cy="369332"/>
          </a:xfrm>
          <a:prstGeom prst="rect">
            <a:avLst/>
          </a:prstGeom>
          <a:noFill/>
        </p:spPr>
        <p:txBody>
          <a:bodyPr wrap="square" rtlCol="0">
            <a:spAutoFit/>
          </a:bodyPr>
          <a:lstStyle/>
          <a:p>
            <a:r>
              <a:rPr lang="en-US" dirty="0"/>
              <a:t>Source:  WHO Coronavirus Disease (COVID-19) Dashboard as of Aug 29, 2021</a:t>
            </a:r>
          </a:p>
        </p:txBody>
      </p:sp>
      <p:sp>
        <p:nvSpPr>
          <p:cNvPr id="8" name="TextBox 7">
            <a:extLst>
              <a:ext uri="{FF2B5EF4-FFF2-40B4-BE49-F238E27FC236}">
                <a16:creationId xmlns:a16="http://schemas.microsoft.com/office/drawing/2014/main" id="{6C5D88B9-D4C7-8C44-96E6-6468D2743483}"/>
              </a:ext>
            </a:extLst>
          </p:cNvPr>
          <p:cNvSpPr txBox="1"/>
          <p:nvPr/>
        </p:nvSpPr>
        <p:spPr>
          <a:xfrm>
            <a:off x="1371600" y="5105400"/>
            <a:ext cx="6553200" cy="369332"/>
          </a:xfrm>
          <a:prstGeom prst="rect">
            <a:avLst/>
          </a:prstGeom>
          <a:noFill/>
        </p:spPr>
        <p:txBody>
          <a:bodyPr wrap="square" rtlCol="0">
            <a:spAutoFit/>
          </a:bodyPr>
          <a:lstStyle/>
          <a:p>
            <a:r>
              <a:rPr lang="en-US" dirty="0"/>
              <a:t>Apr.           Jul.           Oct.           Jan.           Apr.           Jul.</a:t>
            </a:r>
          </a:p>
        </p:txBody>
      </p:sp>
    </p:spTree>
    <p:extLst>
      <p:ext uri="{BB962C8B-B14F-4D97-AF65-F5344CB8AC3E}">
        <p14:creationId xmlns:p14="http://schemas.microsoft.com/office/powerpoint/2010/main" val="1049111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F954-7B53-1141-8301-BEA4F925F4AC}"/>
              </a:ext>
            </a:extLst>
          </p:cNvPr>
          <p:cNvSpPr>
            <a:spLocks noGrp="1"/>
          </p:cNvSpPr>
          <p:nvPr>
            <p:ph type="title"/>
          </p:nvPr>
        </p:nvSpPr>
        <p:spPr/>
        <p:txBody>
          <a:bodyPr/>
          <a:lstStyle/>
          <a:p>
            <a:r>
              <a:rPr lang="en-US" dirty="0"/>
              <a:t>Pandemic and Trade</a:t>
            </a:r>
          </a:p>
        </p:txBody>
      </p:sp>
      <p:sp>
        <p:nvSpPr>
          <p:cNvPr id="3" name="Content Placeholder 2">
            <a:extLst>
              <a:ext uri="{FF2B5EF4-FFF2-40B4-BE49-F238E27FC236}">
                <a16:creationId xmlns:a16="http://schemas.microsoft.com/office/drawing/2014/main" id="{238C8B56-DCE4-4846-909C-ADE6BC4791FD}"/>
              </a:ext>
            </a:extLst>
          </p:cNvPr>
          <p:cNvSpPr>
            <a:spLocks noGrp="1"/>
          </p:cNvSpPr>
          <p:nvPr>
            <p:ph idx="1"/>
          </p:nvPr>
        </p:nvSpPr>
        <p:spPr/>
        <p:txBody>
          <a:bodyPr/>
          <a:lstStyle/>
          <a:p>
            <a:r>
              <a:rPr lang="en-US" dirty="0"/>
              <a:t>Drop in trade, due to</a:t>
            </a:r>
          </a:p>
          <a:p>
            <a:pPr lvl="1"/>
            <a:r>
              <a:rPr lang="en-US" dirty="0"/>
              <a:t>Factory shutdowns, first in China, then elsewhere, cutting supply</a:t>
            </a:r>
          </a:p>
          <a:p>
            <a:pPr lvl="1"/>
            <a:r>
              <a:rPr lang="en-US" dirty="0"/>
              <a:t>Supply chains interrupted, cutting supply even from factories not shut down</a:t>
            </a:r>
          </a:p>
          <a:p>
            <a:pPr lvl="1"/>
            <a:r>
              <a:rPr lang="en-US" dirty="0"/>
              <a:t>Incomes fell as jobs were lost, cutting demand</a:t>
            </a:r>
          </a:p>
          <a:p>
            <a:pPr lvl="1"/>
            <a:r>
              <a:rPr lang="en-US" dirty="0"/>
              <a:t>Some shipping, and most air transport, stopped due to virus (much normally rides with passengers)</a:t>
            </a:r>
          </a:p>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1FAAE3D9-930E-8E41-A07A-4C424A881A9E}"/>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D3BCE128-8B29-0D42-BAAE-4F67F2D11BA2}"/>
              </a:ext>
            </a:extLst>
          </p:cNvPr>
          <p:cNvSpPr>
            <a:spLocks noGrp="1"/>
          </p:cNvSpPr>
          <p:nvPr>
            <p:ph type="sldNum" sz="quarter" idx="12"/>
          </p:nvPr>
        </p:nvSpPr>
        <p:spPr/>
        <p:txBody>
          <a:bodyPr/>
          <a:lstStyle/>
          <a:p>
            <a:pPr>
              <a:defRPr/>
            </a:pPr>
            <a:fld id="{659DFB22-C7E9-9E4B-8431-4E4E88AD005A}" type="slidenum">
              <a:rPr lang="en-US" smtClean="0"/>
              <a:pPr>
                <a:defRPr/>
              </a:pPr>
              <a:t>18</a:t>
            </a:fld>
            <a:endParaRPr lang="en-US"/>
          </a:p>
        </p:txBody>
      </p:sp>
    </p:spTree>
    <p:extLst>
      <p:ext uri="{BB962C8B-B14F-4D97-AF65-F5344CB8AC3E}">
        <p14:creationId xmlns:p14="http://schemas.microsoft.com/office/powerpoint/2010/main" val="3731049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2:  State of Play II: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19</a:t>
            </a:fld>
            <a:endParaRPr lang="en-US"/>
          </a:p>
        </p:txBody>
      </p:sp>
      <p:pic>
        <p:nvPicPr>
          <p:cNvPr id="2" name="Picture 1">
            <a:extLst>
              <a:ext uri="{FF2B5EF4-FFF2-40B4-BE49-F238E27FC236}">
                <a16:creationId xmlns:a16="http://schemas.microsoft.com/office/drawing/2014/main" id="{C72B6FA4-8CF2-8246-B73E-95750A06B175}"/>
              </a:ext>
            </a:extLst>
          </p:cNvPr>
          <p:cNvPicPr>
            <a:picLocks noChangeAspect="1"/>
          </p:cNvPicPr>
          <p:nvPr/>
        </p:nvPicPr>
        <p:blipFill>
          <a:blip r:embed="rId3"/>
          <a:stretch>
            <a:fillRect/>
          </a:stretch>
        </p:blipFill>
        <p:spPr>
          <a:xfrm>
            <a:off x="83228" y="0"/>
            <a:ext cx="8977544" cy="6858000"/>
          </a:xfrm>
          <a:prstGeom prst="rect">
            <a:avLst/>
          </a:prstGeom>
        </p:spPr>
      </p:pic>
      <p:sp>
        <p:nvSpPr>
          <p:cNvPr id="6" name="Oval 5">
            <a:extLst>
              <a:ext uri="{FF2B5EF4-FFF2-40B4-BE49-F238E27FC236}">
                <a16:creationId xmlns:a16="http://schemas.microsoft.com/office/drawing/2014/main" id="{98ABD8A7-5E42-B943-BC8F-A0EBB4378159}"/>
              </a:ext>
            </a:extLst>
          </p:cNvPr>
          <p:cNvSpPr/>
          <p:nvPr/>
        </p:nvSpPr>
        <p:spPr>
          <a:xfrm>
            <a:off x="1828800" y="76200"/>
            <a:ext cx="1371600" cy="304800"/>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93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250A2-5698-D244-BFD8-D5C73F6A937A}"/>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0DE79897-028A-B34E-A86E-BD208ECE5784}"/>
              </a:ext>
            </a:extLst>
          </p:cNvPr>
          <p:cNvSpPr>
            <a:spLocks noGrp="1"/>
          </p:cNvSpPr>
          <p:nvPr>
            <p:ph idx="1"/>
          </p:nvPr>
        </p:nvSpPr>
        <p:spPr/>
        <p:txBody>
          <a:bodyPr/>
          <a:lstStyle/>
          <a:p>
            <a:r>
              <a:rPr lang="en-US" sz="2800" dirty="0"/>
              <a:t>Note that if I don’t get through all of my slides, you should view them later.  (But not the Aug 31 class.)</a:t>
            </a:r>
          </a:p>
          <a:p>
            <a:r>
              <a:rPr lang="en-US" sz="2800" dirty="0"/>
              <a:t>Office hours:</a:t>
            </a:r>
          </a:p>
          <a:p>
            <a:pPr lvl="1"/>
            <a:r>
              <a:rPr lang="en-US" sz="2400" dirty="0"/>
              <a:t>Feel free to enter even if others are there</a:t>
            </a:r>
          </a:p>
          <a:p>
            <a:pPr lvl="1"/>
            <a:r>
              <a:rPr lang="en-US" sz="2400" dirty="0"/>
              <a:t>If you want a private meeting, email me to schedule</a:t>
            </a:r>
          </a:p>
          <a:p>
            <a:r>
              <a:rPr lang="en-US" sz="2800" dirty="0"/>
              <a:t>Quiz 1 due Friday midnight.  </a:t>
            </a:r>
          </a:p>
          <a:p>
            <a:pPr lvl="1"/>
            <a:r>
              <a:rPr lang="en-US" sz="2400" dirty="0"/>
              <a:t>Accepted until Saturday midnight with penalty</a:t>
            </a:r>
          </a:p>
          <a:p>
            <a:pPr lvl="1"/>
            <a:r>
              <a:rPr lang="en-US" sz="2400" dirty="0"/>
              <a:t>Covers material from last Thursday and today only.</a:t>
            </a:r>
          </a:p>
        </p:txBody>
      </p:sp>
      <p:sp>
        <p:nvSpPr>
          <p:cNvPr id="4" name="Footer Placeholder 3">
            <a:extLst>
              <a:ext uri="{FF2B5EF4-FFF2-40B4-BE49-F238E27FC236}">
                <a16:creationId xmlns:a16="http://schemas.microsoft.com/office/drawing/2014/main" id="{B2B90D0B-178E-8F44-9ED3-68FAE42FF5DF}"/>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652C655C-3907-1F43-8989-5A879785897A}"/>
              </a:ext>
            </a:extLst>
          </p:cNvPr>
          <p:cNvSpPr>
            <a:spLocks noGrp="1"/>
          </p:cNvSpPr>
          <p:nvPr>
            <p:ph type="sldNum" sz="quarter" idx="12"/>
          </p:nvPr>
        </p:nvSpPr>
        <p:spPr/>
        <p:txBody>
          <a:bodyPr/>
          <a:lstStyle/>
          <a:p>
            <a:pPr>
              <a:defRPr/>
            </a:pPr>
            <a:fld id="{659DFB22-C7E9-9E4B-8431-4E4E88AD005A}" type="slidenum">
              <a:rPr lang="en-US" smtClean="0"/>
              <a:pPr>
                <a:defRPr/>
              </a:pPr>
              <a:t>2</a:t>
            </a:fld>
            <a:endParaRPr lang="en-US"/>
          </a:p>
        </p:txBody>
      </p:sp>
    </p:spTree>
    <p:extLst>
      <p:ext uri="{BB962C8B-B14F-4D97-AF65-F5344CB8AC3E}">
        <p14:creationId xmlns:p14="http://schemas.microsoft.com/office/powerpoint/2010/main" val="4022842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9636CA-643C-CF40-9500-16873FF66D4B}"/>
              </a:ext>
            </a:extLst>
          </p:cNvPr>
          <p:cNvPicPr>
            <a:picLocks noChangeAspect="1"/>
          </p:cNvPicPr>
          <p:nvPr/>
        </p:nvPicPr>
        <p:blipFill>
          <a:blip r:embed="rId3"/>
          <a:stretch>
            <a:fillRect/>
          </a:stretch>
        </p:blipFill>
        <p:spPr>
          <a:xfrm>
            <a:off x="0" y="491906"/>
            <a:ext cx="9144000" cy="5874188"/>
          </a:xfrm>
          <a:prstGeom prst="rect">
            <a:avLst/>
          </a:prstGeom>
        </p:spPr>
      </p:pic>
      <p:sp>
        <p:nvSpPr>
          <p:cNvPr id="4" name="Footer Placeholder 3"/>
          <p:cNvSpPr>
            <a:spLocks noGrp="1"/>
          </p:cNvSpPr>
          <p:nvPr>
            <p:ph type="ftr" sz="quarter" idx="11"/>
          </p:nvPr>
        </p:nvSpPr>
        <p:spPr/>
        <p:txBody>
          <a:bodyPr/>
          <a:lstStyle/>
          <a:p>
            <a:pPr>
              <a:defRPr/>
            </a:pPr>
            <a:r>
              <a:rPr lang="en-US"/>
              <a:t>Class 0:  Introduction &amp; Overview</a:t>
            </a:r>
          </a:p>
        </p:txBody>
      </p:sp>
      <p:sp>
        <p:nvSpPr>
          <p:cNvPr id="5" name="Slide Number Placeholder 4"/>
          <p:cNvSpPr>
            <a:spLocks noGrp="1"/>
          </p:cNvSpPr>
          <p:nvPr>
            <p:ph type="sldNum" sz="quarter" idx="12"/>
          </p:nvPr>
        </p:nvSpPr>
        <p:spPr/>
        <p:txBody>
          <a:bodyPr/>
          <a:lstStyle/>
          <a:p>
            <a:pPr>
              <a:defRPr/>
            </a:pPr>
            <a:fld id="{659DFB22-C7E9-9E4B-8431-4E4E88AD005A}" type="slidenum">
              <a:rPr lang="en-US" smtClean="0"/>
              <a:pPr>
                <a:defRPr/>
              </a:pPr>
              <a:t>20</a:t>
            </a:fld>
            <a:endParaRPr lang="en-US"/>
          </a:p>
        </p:txBody>
      </p:sp>
      <p:sp>
        <p:nvSpPr>
          <p:cNvPr id="7" name="Oval 6"/>
          <p:cNvSpPr/>
          <p:nvPr/>
        </p:nvSpPr>
        <p:spPr>
          <a:xfrm>
            <a:off x="3472812" y="3074994"/>
            <a:ext cx="1022988" cy="1924378"/>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7467600" y="1828800"/>
            <a:ext cx="914400" cy="1924378"/>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895600" y="2286000"/>
            <a:ext cx="3103065" cy="461665"/>
          </a:xfrm>
          <a:prstGeom prst="rect">
            <a:avLst/>
          </a:prstGeom>
          <a:noFill/>
        </p:spPr>
        <p:txBody>
          <a:bodyPr wrap="square" rtlCol="0">
            <a:spAutoFit/>
          </a:bodyPr>
          <a:lstStyle/>
          <a:p>
            <a:pPr algn="ctr"/>
            <a:r>
              <a:rPr lang="en-US" sz="2400" dirty="0">
                <a:solidFill>
                  <a:srgbClr val="FF0000"/>
                </a:solidFill>
              </a:rPr>
              <a:t>World Recession</a:t>
            </a:r>
          </a:p>
        </p:txBody>
      </p:sp>
      <p:sp>
        <p:nvSpPr>
          <p:cNvPr id="10" name="TextBox 9"/>
          <p:cNvSpPr txBox="1"/>
          <p:nvPr/>
        </p:nvSpPr>
        <p:spPr>
          <a:xfrm>
            <a:off x="7010400" y="1371600"/>
            <a:ext cx="1750877" cy="461665"/>
          </a:xfrm>
          <a:prstGeom prst="rect">
            <a:avLst/>
          </a:prstGeom>
          <a:noFill/>
        </p:spPr>
        <p:txBody>
          <a:bodyPr wrap="square" rtlCol="0">
            <a:spAutoFit/>
          </a:bodyPr>
          <a:lstStyle/>
          <a:p>
            <a:pPr algn="ctr"/>
            <a:r>
              <a:rPr lang="en-US" sz="2400" dirty="0">
                <a:solidFill>
                  <a:srgbClr val="FF0000"/>
                </a:solidFill>
              </a:rPr>
              <a:t>Pandemic</a:t>
            </a:r>
          </a:p>
        </p:txBody>
      </p:sp>
      <p:sp>
        <p:nvSpPr>
          <p:cNvPr id="3" name="TextBox 2">
            <a:extLst>
              <a:ext uri="{FF2B5EF4-FFF2-40B4-BE49-F238E27FC236}">
                <a16:creationId xmlns:a16="http://schemas.microsoft.com/office/drawing/2014/main" id="{96B1ABCD-0E51-7044-8883-F3B15F6B5394}"/>
              </a:ext>
            </a:extLst>
          </p:cNvPr>
          <p:cNvSpPr txBox="1"/>
          <p:nvPr/>
        </p:nvSpPr>
        <p:spPr>
          <a:xfrm>
            <a:off x="0" y="6324600"/>
            <a:ext cx="2514600" cy="369332"/>
          </a:xfrm>
          <a:prstGeom prst="rect">
            <a:avLst/>
          </a:prstGeom>
          <a:noFill/>
        </p:spPr>
        <p:txBody>
          <a:bodyPr wrap="square" rtlCol="0">
            <a:spAutoFit/>
          </a:bodyPr>
          <a:lstStyle/>
          <a:p>
            <a:pPr algn="ctr"/>
            <a:r>
              <a:rPr lang="en-US" dirty="0"/>
              <a:t>Source: FT 8/25/21</a:t>
            </a:r>
          </a:p>
        </p:txBody>
      </p:sp>
    </p:spTree>
    <p:extLst>
      <p:ext uri="{BB962C8B-B14F-4D97-AF65-F5344CB8AC3E}">
        <p14:creationId xmlns:p14="http://schemas.microsoft.com/office/powerpoint/2010/main" val="422109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0A3111-F322-4D47-98D6-282B3B4A3454}"/>
              </a:ext>
            </a:extLst>
          </p:cNvPr>
          <p:cNvSpPr>
            <a:spLocks noGrp="1"/>
          </p:cNvSpPr>
          <p:nvPr>
            <p:ph type="ftr" sz="quarter" idx="11"/>
          </p:nvPr>
        </p:nvSpPr>
        <p:spPr/>
        <p:txBody>
          <a:bodyPr/>
          <a:lstStyle/>
          <a:p>
            <a:pPr>
              <a:defRPr/>
            </a:pPr>
            <a:r>
              <a:rPr lang="en-US"/>
              <a:t>Class 2:  The State of Play II:  Other</a:t>
            </a:r>
          </a:p>
        </p:txBody>
      </p:sp>
      <p:sp>
        <p:nvSpPr>
          <p:cNvPr id="5" name="Slide Number Placeholder 4">
            <a:extLst>
              <a:ext uri="{FF2B5EF4-FFF2-40B4-BE49-F238E27FC236}">
                <a16:creationId xmlns:a16="http://schemas.microsoft.com/office/drawing/2014/main" id="{FD44435D-A94D-FE43-9FF5-AECE73B1716C}"/>
              </a:ext>
            </a:extLst>
          </p:cNvPr>
          <p:cNvSpPr>
            <a:spLocks noGrp="1"/>
          </p:cNvSpPr>
          <p:nvPr>
            <p:ph type="sldNum" sz="quarter" idx="12"/>
          </p:nvPr>
        </p:nvSpPr>
        <p:spPr/>
        <p:txBody>
          <a:bodyPr/>
          <a:lstStyle/>
          <a:p>
            <a:pPr>
              <a:defRPr/>
            </a:pPr>
            <a:fld id="{659DFB22-C7E9-9E4B-8431-4E4E88AD005A}" type="slidenum">
              <a:rPr lang="en-US" smtClean="0"/>
              <a:pPr>
                <a:defRPr/>
              </a:pPr>
              <a:t>21</a:t>
            </a:fld>
            <a:endParaRPr lang="en-US"/>
          </a:p>
        </p:txBody>
      </p:sp>
      <p:pic>
        <p:nvPicPr>
          <p:cNvPr id="2" name="Picture 1">
            <a:extLst>
              <a:ext uri="{FF2B5EF4-FFF2-40B4-BE49-F238E27FC236}">
                <a16:creationId xmlns:a16="http://schemas.microsoft.com/office/drawing/2014/main" id="{AC946942-3FA0-3A4B-843F-371C61CD0982}"/>
              </a:ext>
            </a:extLst>
          </p:cNvPr>
          <p:cNvPicPr>
            <a:picLocks noChangeAspect="1"/>
          </p:cNvPicPr>
          <p:nvPr/>
        </p:nvPicPr>
        <p:blipFill>
          <a:blip r:embed="rId3"/>
          <a:stretch>
            <a:fillRect/>
          </a:stretch>
        </p:blipFill>
        <p:spPr>
          <a:xfrm>
            <a:off x="1447800" y="457200"/>
            <a:ext cx="6263715" cy="5867400"/>
          </a:xfrm>
          <a:prstGeom prst="rect">
            <a:avLst/>
          </a:prstGeom>
        </p:spPr>
      </p:pic>
      <p:sp>
        <p:nvSpPr>
          <p:cNvPr id="6" name="TextBox 5">
            <a:extLst>
              <a:ext uri="{FF2B5EF4-FFF2-40B4-BE49-F238E27FC236}">
                <a16:creationId xmlns:a16="http://schemas.microsoft.com/office/drawing/2014/main" id="{EC8CBC3E-4F64-854F-B12E-0426F341B9D3}"/>
              </a:ext>
            </a:extLst>
          </p:cNvPr>
          <p:cNvSpPr txBox="1"/>
          <p:nvPr/>
        </p:nvSpPr>
        <p:spPr>
          <a:xfrm>
            <a:off x="228600" y="6248400"/>
            <a:ext cx="2743200" cy="369332"/>
          </a:xfrm>
          <a:prstGeom prst="rect">
            <a:avLst/>
          </a:prstGeom>
          <a:noFill/>
        </p:spPr>
        <p:txBody>
          <a:bodyPr wrap="square" rtlCol="0">
            <a:spAutoFit/>
          </a:bodyPr>
          <a:lstStyle/>
          <a:p>
            <a:r>
              <a:rPr lang="en-US" dirty="0"/>
              <a:t>Hannon, </a:t>
            </a:r>
            <a:r>
              <a:rPr lang="en-US" i="1" dirty="0"/>
              <a:t>WSJ,</a:t>
            </a:r>
            <a:r>
              <a:rPr lang="en-US" dirty="0"/>
              <a:t> 2/25/21.</a:t>
            </a:r>
          </a:p>
        </p:txBody>
      </p:sp>
    </p:spTree>
    <p:extLst>
      <p:ext uri="{BB962C8B-B14F-4D97-AF65-F5344CB8AC3E}">
        <p14:creationId xmlns:p14="http://schemas.microsoft.com/office/powerpoint/2010/main" val="4034586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0A3111-F322-4D47-98D6-282B3B4A3454}"/>
              </a:ext>
            </a:extLst>
          </p:cNvPr>
          <p:cNvSpPr>
            <a:spLocks noGrp="1"/>
          </p:cNvSpPr>
          <p:nvPr>
            <p:ph type="ftr" sz="quarter" idx="11"/>
          </p:nvPr>
        </p:nvSpPr>
        <p:spPr/>
        <p:txBody>
          <a:bodyPr/>
          <a:lstStyle/>
          <a:p>
            <a:pPr>
              <a:defRPr/>
            </a:pPr>
            <a:r>
              <a:rPr lang="en-US"/>
              <a:t>Class 2:  The State of Play II:  Other</a:t>
            </a:r>
          </a:p>
        </p:txBody>
      </p:sp>
      <p:sp>
        <p:nvSpPr>
          <p:cNvPr id="5" name="Slide Number Placeholder 4">
            <a:extLst>
              <a:ext uri="{FF2B5EF4-FFF2-40B4-BE49-F238E27FC236}">
                <a16:creationId xmlns:a16="http://schemas.microsoft.com/office/drawing/2014/main" id="{FD44435D-A94D-FE43-9FF5-AECE73B1716C}"/>
              </a:ext>
            </a:extLst>
          </p:cNvPr>
          <p:cNvSpPr>
            <a:spLocks noGrp="1"/>
          </p:cNvSpPr>
          <p:nvPr>
            <p:ph type="sldNum" sz="quarter" idx="12"/>
          </p:nvPr>
        </p:nvSpPr>
        <p:spPr/>
        <p:txBody>
          <a:bodyPr/>
          <a:lstStyle/>
          <a:p>
            <a:pPr>
              <a:defRPr/>
            </a:pPr>
            <a:fld id="{659DFB22-C7E9-9E4B-8431-4E4E88AD005A}" type="slidenum">
              <a:rPr lang="en-US" smtClean="0"/>
              <a:pPr>
                <a:defRPr/>
              </a:pPr>
              <a:t>22</a:t>
            </a:fld>
            <a:endParaRPr lang="en-US"/>
          </a:p>
        </p:txBody>
      </p:sp>
      <p:pic>
        <p:nvPicPr>
          <p:cNvPr id="2" name="Picture 1">
            <a:extLst>
              <a:ext uri="{FF2B5EF4-FFF2-40B4-BE49-F238E27FC236}">
                <a16:creationId xmlns:a16="http://schemas.microsoft.com/office/drawing/2014/main" id="{43178822-1302-744C-977A-372B53422D4D}"/>
              </a:ext>
            </a:extLst>
          </p:cNvPr>
          <p:cNvPicPr>
            <a:picLocks noChangeAspect="1"/>
          </p:cNvPicPr>
          <p:nvPr/>
        </p:nvPicPr>
        <p:blipFill>
          <a:blip r:embed="rId3"/>
          <a:stretch>
            <a:fillRect/>
          </a:stretch>
        </p:blipFill>
        <p:spPr>
          <a:xfrm>
            <a:off x="971550" y="425450"/>
            <a:ext cx="7200900" cy="5899150"/>
          </a:xfrm>
          <a:prstGeom prst="rect">
            <a:avLst/>
          </a:prstGeom>
        </p:spPr>
      </p:pic>
      <p:sp>
        <p:nvSpPr>
          <p:cNvPr id="3" name="TextBox 2">
            <a:extLst>
              <a:ext uri="{FF2B5EF4-FFF2-40B4-BE49-F238E27FC236}">
                <a16:creationId xmlns:a16="http://schemas.microsoft.com/office/drawing/2014/main" id="{E0994750-F279-1641-AD61-810C095D8485}"/>
              </a:ext>
            </a:extLst>
          </p:cNvPr>
          <p:cNvSpPr txBox="1"/>
          <p:nvPr/>
        </p:nvSpPr>
        <p:spPr>
          <a:xfrm>
            <a:off x="228600" y="6248400"/>
            <a:ext cx="2743200" cy="369332"/>
          </a:xfrm>
          <a:prstGeom prst="rect">
            <a:avLst/>
          </a:prstGeom>
          <a:noFill/>
        </p:spPr>
        <p:txBody>
          <a:bodyPr wrap="square" rtlCol="0">
            <a:spAutoFit/>
          </a:bodyPr>
          <a:lstStyle/>
          <a:p>
            <a:r>
              <a:rPr lang="en-US" dirty="0"/>
              <a:t>Hannon, </a:t>
            </a:r>
            <a:r>
              <a:rPr lang="en-US" i="1" dirty="0"/>
              <a:t>WSJ,</a:t>
            </a:r>
            <a:r>
              <a:rPr lang="en-US" dirty="0"/>
              <a:t> 2/25/21.</a:t>
            </a:r>
          </a:p>
        </p:txBody>
      </p:sp>
    </p:spTree>
    <p:extLst>
      <p:ext uri="{BB962C8B-B14F-4D97-AF65-F5344CB8AC3E}">
        <p14:creationId xmlns:p14="http://schemas.microsoft.com/office/powerpoint/2010/main" val="102844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0A3111-F322-4D47-98D6-282B3B4A3454}"/>
              </a:ext>
            </a:extLst>
          </p:cNvPr>
          <p:cNvSpPr>
            <a:spLocks noGrp="1"/>
          </p:cNvSpPr>
          <p:nvPr>
            <p:ph type="ftr" sz="quarter" idx="11"/>
          </p:nvPr>
        </p:nvSpPr>
        <p:spPr/>
        <p:txBody>
          <a:bodyPr/>
          <a:lstStyle/>
          <a:p>
            <a:pPr>
              <a:defRPr/>
            </a:pPr>
            <a:r>
              <a:rPr lang="en-US"/>
              <a:t>Class 2:  The State of Play II:  Other</a:t>
            </a:r>
          </a:p>
        </p:txBody>
      </p:sp>
      <p:sp>
        <p:nvSpPr>
          <p:cNvPr id="5" name="Slide Number Placeholder 4">
            <a:extLst>
              <a:ext uri="{FF2B5EF4-FFF2-40B4-BE49-F238E27FC236}">
                <a16:creationId xmlns:a16="http://schemas.microsoft.com/office/drawing/2014/main" id="{FD44435D-A94D-FE43-9FF5-AECE73B1716C}"/>
              </a:ext>
            </a:extLst>
          </p:cNvPr>
          <p:cNvSpPr>
            <a:spLocks noGrp="1"/>
          </p:cNvSpPr>
          <p:nvPr>
            <p:ph type="sldNum" sz="quarter" idx="12"/>
          </p:nvPr>
        </p:nvSpPr>
        <p:spPr/>
        <p:txBody>
          <a:bodyPr/>
          <a:lstStyle/>
          <a:p>
            <a:pPr>
              <a:defRPr/>
            </a:pPr>
            <a:fld id="{659DFB22-C7E9-9E4B-8431-4E4E88AD005A}" type="slidenum">
              <a:rPr lang="en-US" smtClean="0"/>
              <a:pPr>
                <a:defRPr/>
              </a:pPr>
              <a:t>23</a:t>
            </a:fld>
            <a:endParaRPr lang="en-US"/>
          </a:p>
        </p:txBody>
      </p:sp>
      <p:pic>
        <p:nvPicPr>
          <p:cNvPr id="2" name="Picture 1">
            <a:extLst>
              <a:ext uri="{FF2B5EF4-FFF2-40B4-BE49-F238E27FC236}">
                <a16:creationId xmlns:a16="http://schemas.microsoft.com/office/drawing/2014/main" id="{0E2B3C84-2A4A-D84A-899B-5BA2155C08F4}"/>
              </a:ext>
            </a:extLst>
          </p:cNvPr>
          <p:cNvPicPr>
            <a:picLocks noChangeAspect="1"/>
          </p:cNvPicPr>
          <p:nvPr/>
        </p:nvPicPr>
        <p:blipFill>
          <a:blip r:embed="rId3"/>
          <a:stretch>
            <a:fillRect/>
          </a:stretch>
        </p:blipFill>
        <p:spPr>
          <a:xfrm>
            <a:off x="584200" y="1377950"/>
            <a:ext cx="7975600" cy="4102100"/>
          </a:xfrm>
          <a:prstGeom prst="rect">
            <a:avLst/>
          </a:prstGeom>
        </p:spPr>
      </p:pic>
      <p:sp>
        <p:nvSpPr>
          <p:cNvPr id="6" name="TextBox 5">
            <a:extLst>
              <a:ext uri="{FF2B5EF4-FFF2-40B4-BE49-F238E27FC236}">
                <a16:creationId xmlns:a16="http://schemas.microsoft.com/office/drawing/2014/main" id="{0E5CED09-8D39-A440-8ED0-FB926CC6885D}"/>
              </a:ext>
            </a:extLst>
          </p:cNvPr>
          <p:cNvSpPr txBox="1"/>
          <p:nvPr/>
        </p:nvSpPr>
        <p:spPr>
          <a:xfrm>
            <a:off x="228600" y="6248400"/>
            <a:ext cx="2743200" cy="369332"/>
          </a:xfrm>
          <a:prstGeom prst="rect">
            <a:avLst/>
          </a:prstGeom>
          <a:noFill/>
        </p:spPr>
        <p:txBody>
          <a:bodyPr wrap="square" rtlCol="0">
            <a:spAutoFit/>
          </a:bodyPr>
          <a:lstStyle/>
          <a:p>
            <a:r>
              <a:rPr lang="en-US" dirty="0"/>
              <a:t>Hannon, </a:t>
            </a:r>
            <a:r>
              <a:rPr lang="en-US" i="1" dirty="0"/>
              <a:t>WSJ,</a:t>
            </a:r>
            <a:r>
              <a:rPr lang="en-US" dirty="0"/>
              <a:t> 2/25/21.</a:t>
            </a:r>
          </a:p>
        </p:txBody>
      </p:sp>
    </p:spTree>
    <p:extLst>
      <p:ext uri="{BB962C8B-B14F-4D97-AF65-F5344CB8AC3E}">
        <p14:creationId xmlns:p14="http://schemas.microsoft.com/office/powerpoint/2010/main" val="174201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F954-7B53-1141-8301-BEA4F925F4AC}"/>
              </a:ext>
            </a:extLst>
          </p:cNvPr>
          <p:cNvSpPr>
            <a:spLocks noGrp="1"/>
          </p:cNvSpPr>
          <p:nvPr>
            <p:ph type="title"/>
          </p:nvPr>
        </p:nvSpPr>
        <p:spPr/>
        <p:txBody>
          <a:bodyPr/>
          <a:lstStyle/>
          <a:p>
            <a:r>
              <a:rPr lang="en-US" dirty="0"/>
              <a:t>Pandemic and Trade</a:t>
            </a:r>
          </a:p>
        </p:txBody>
      </p:sp>
      <p:sp>
        <p:nvSpPr>
          <p:cNvPr id="3" name="Content Placeholder 2">
            <a:extLst>
              <a:ext uri="{FF2B5EF4-FFF2-40B4-BE49-F238E27FC236}">
                <a16:creationId xmlns:a16="http://schemas.microsoft.com/office/drawing/2014/main" id="{238C8B56-DCE4-4846-909C-ADE6BC4791FD}"/>
              </a:ext>
            </a:extLst>
          </p:cNvPr>
          <p:cNvSpPr>
            <a:spLocks noGrp="1"/>
          </p:cNvSpPr>
          <p:nvPr>
            <p:ph idx="1"/>
          </p:nvPr>
        </p:nvSpPr>
        <p:spPr/>
        <p:txBody>
          <a:bodyPr/>
          <a:lstStyle/>
          <a:p>
            <a:r>
              <a:rPr lang="en-US" dirty="0"/>
              <a:t>Effects on policies</a:t>
            </a:r>
          </a:p>
          <a:p>
            <a:pPr lvl="1"/>
            <a:r>
              <a:rPr lang="en-US" dirty="0"/>
              <a:t>Export bans to keep in tools to fight virus</a:t>
            </a:r>
          </a:p>
          <a:p>
            <a:pPr lvl="1"/>
            <a:r>
              <a:rPr lang="en-US" dirty="0"/>
              <a:t>Import bans to keep out virus</a:t>
            </a:r>
          </a:p>
          <a:p>
            <a:pPr lvl="1"/>
            <a:r>
              <a:rPr lang="en-US" dirty="0"/>
              <a:t>Tariff reductions (just a few, to help needed access, mostly on medical supplies)</a:t>
            </a:r>
          </a:p>
          <a:p>
            <a:pPr lvl="1"/>
            <a:r>
              <a:rPr lang="en-US" dirty="0"/>
              <a:t>A group of countries committed to “keeping supply and trade links open” for “essential goods, especially medical supplies”</a:t>
            </a:r>
          </a:p>
          <a:p>
            <a:pPr lvl="1"/>
            <a:endParaRPr lang="en-US" dirty="0"/>
          </a:p>
          <a:p>
            <a:pPr lvl="1"/>
            <a:endParaRPr lang="en-US" dirty="0"/>
          </a:p>
        </p:txBody>
      </p:sp>
      <p:sp>
        <p:nvSpPr>
          <p:cNvPr id="4" name="Footer Placeholder 3">
            <a:extLst>
              <a:ext uri="{FF2B5EF4-FFF2-40B4-BE49-F238E27FC236}">
                <a16:creationId xmlns:a16="http://schemas.microsoft.com/office/drawing/2014/main" id="{1FAAE3D9-930E-8E41-A07A-4C424A881A9E}"/>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D3BCE128-8B29-0D42-BAAE-4F67F2D11BA2}"/>
              </a:ext>
            </a:extLst>
          </p:cNvPr>
          <p:cNvSpPr>
            <a:spLocks noGrp="1"/>
          </p:cNvSpPr>
          <p:nvPr>
            <p:ph type="sldNum" sz="quarter" idx="12"/>
          </p:nvPr>
        </p:nvSpPr>
        <p:spPr/>
        <p:txBody>
          <a:bodyPr/>
          <a:lstStyle/>
          <a:p>
            <a:pPr>
              <a:defRPr/>
            </a:pPr>
            <a:fld id="{659DFB22-C7E9-9E4B-8431-4E4E88AD005A}" type="slidenum">
              <a:rPr lang="en-US" smtClean="0"/>
              <a:pPr>
                <a:defRPr/>
              </a:pPr>
              <a:t>24</a:t>
            </a:fld>
            <a:endParaRPr lang="en-US"/>
          </a:p>
        </p:txBody>
      </p:sp>
    </p:spTree>
    <p:extLst>
      <p:ext uri="{BB962C8B-B14F-4D97-AF65-F5344CB8AC3E}">
        <p14:creationId xmlns:p14="http://schemas.microsoft.com/office/powerpoint/2010/main" val="1654831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4EC77D0-DC28-2F46-843A-69AC59C68203}"/>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EEF8EDE2-E0BB-A949-B116-AE61ED2D84D9}"/>
              </a:ext>
            </a:extLst>
          </p:cNvPr>
          <p:cNvSpPr>
            <a:spLocks noGrp="1"/>
          </p:cNvSpPr>
          <p:nvPr>
            <p:ph type="sldNum" sz="quarter" idx="12"/>
          </p:nvPr>
        </p:nvSpPr>
        <p:spPr/>
        <p:txBody>
          <a:bodyPr/>
          <a:lstStyle/>
          <a:p>
            <a:pPr>
              <a:defRPr/>
            </a:pPr>
            <a:fld id="{659DFB22-C7E9-9E4B-8431-4E4E88AD005A}" type="slidenum">
              <a:rPr lang="en-US" smtClean="0"/>
              <a:pPr>
                <a:defRPr/>
              </a:pPr>
              <a:t>25</a:t>
            </a:fld>
            <a:endParaRPr lang="en-US"/>
          </a:p>
        </p:txBody>
      </p:sp>
      <p:pic>
        <p:nvPicPr>
          <p:cNvPr id="2" name="Picture 1">
            <a:extLst>
              <a:ext uri="{FF2B5EF4-FFF2-40B4-BE49-F238E27FC236}">
                <a16:creationId xmlns:a16="http://schemas.microsoft.com/office/drawing/2014/main" id="{ABC979B3-B1DF-AE4D-95D5-CDBF62192C2C}"/>
              </a:ext>
            </a:extLst>
          </p:cNvPr>
          <p:cNvPicPr>
            <a:picLocks noChangeAspect="1"/>
          </p:cNvPicPr>
          <p:nvPr/>
        </p:nvPicPr>
        <p:blipFill>
          <a:blip r:embed="rId3"/>
          <a:stretch>
            <a:fillRect/>
          </a:stretch>
        </p:blipFill>
        <p:spPr>
          <a:xfrm>
            <a:off x="964370" y="184269"/>
            <a:ext cx="7265230" cy="6445132"/>
          </a:xfrm>
          <a:prstGeom prst="rect">
            <a:avLst/>
          </a:prstGeom>
        </p:spPr>
      </p:pic>
      <p:sp>
        <p:nvSpPr>
          <p:cNvPr id="3" name="TextBox 2">
            <a:extLst>
              <a:ext uri="{FF2B5EF4-FFF2-40B4-BE49-F238E27FC236}">
                <a16:creationId xmlns:a16="http://schemas.microsoft.com/office/drawing/2014/main" id="{962837EB-A7CC-8F41-A50F-2E8C8C8B83E2}"/>
              </a:ext>
            </a:extLst>
          </p:cNvPr>
          <p:cNvSpPr txBox="1"/>
          <p:nvPr/>
        </p:nvSpPr>
        <p:spPr>
          <a:xfrm>
            <a:off x="2895600" y="1752600"/>
            <a:ext cx="3276600" cy="2492990"/>
          </a:xfrm>
          <a:prstGeom prst="rect">
            <a:avLst/>
          </a:prstGeom>
          <a:solidFill>
            <a:schemeClr val="bg1"/>
          </a:solidFill>
        </p:spPr>
        <p:txBody>
          <a:bodyPr wrap="square" rtlCol="0">
            <a:spAutoFit/>
          </a:bodyPr>
          <a:lstStyle/>
          <a:p>
            <a:r>
              <a:rPr lang="en-US" sz="1200" i="1" dirty="0"/>
              <a:t>Notes</a:t>
            </a:r>
            <a:r>
              <a:rPr lang="en-US" sz="1200" dirty="0"/>
              <a:t>: </a:t>
            </a:r>
            <a:r>
              <a:rPr lang="en-US" sz="1200" dirty="0" err="1"/>
              <a:t>Coloured</a:t>
            </a:r>
            <a:r>
              <a:rPr lang="en-US" sz="1200" dirty="0"/>
              <a:t> lines point to the names of countries located in the same space of a graph. Countries are displayed in terms of the duration (in days) of the longest period with at least one active import liberalization measure (horizontal axis) and at least one active export restriction (vertical axis). The value "Open" at the end of each axis identifies measures without an end date or that extend beyond December 2020. The font size of each country code is proportional to the total number of measures implemented; </a:t>
            </a:r>
            <a:r>
              <a:rPr lang="en-US" sz="1200" dirty="0" err="1"/>
              <a:t>colours</a:t>
            </a:r>
            <a:r>
              <a:rPr lang="en-US" sz="1200" dirty="0"/>
              <a:t> identify the associated world region. </a:t>
            </a:r>
          </a:p>
        </p:txBody>
      </p:sp>
      <p:sp>
        <p:nvSpPr>
          <p:cNvPr id="6" name="TextBox 5">
            <a:extLst>
              <a:ext uri="{FF2B5EF4-FFF2-40B4-BE49-F238E27FC236}">
                <a16:creationId xmlns:a16="http://schemas.microsoft.com/office/drawing/2014/main" id="{168C9389-4437-4745-B7F0-2D1274FA941D}"/>
              </a:ext>
            </a:extLst>
          </p:cNvPr>
          <p:cNvSpPr txBox="1"/>
          <p:nvPr/>
        </p:nvSpPr>
        <p:spPr>
          <a:xfrm>
            <a:off x="304800" y="5715000"/>
            <a:ext cx="1143000" cy="923330"/>
          </a:xfrm>
          <a:prstGeom prst="rect">
            <a:avLst/>
          </a:prstGeom>
          <a:noFill/>
        </p:spPr>
        <p:txBody>
          <a:bodyPr wrap="square" rtlCol="0">
            <a:spAutoFit/>
          </a:bodyPr>
          <a:lstStyle/>
          <a:p>
            <a:r>
              <a:rPr lang="en-US" dirty="0"/>
              <a:t>Source:  </a:t>
            </a:r>
            <a:r>
              <a:rPr lang="en-US" dirty="0" err="1"/>
              <a:t>Evenett</a:t>
            </a:r>
            <a:r>
              <a:rPr lang="en-US" dirty="0"/>
              <a:t> et al.</a:t>
            </a:r>
          </a:p>
        </p:txBody>
      </p:sp>
      <p:sp>
        <p:nvSpPr>
          <p:cNvPr id="8" name="Oval 7">
            <a:extLst>
              <a:ext uri="{FF2B5EF4-FFF2-40B4-BE49-F238E27FC236}">
                <a16:creationId xmlns:a16="http://schemas.microsoft.com/office/drawing/2014/main" id="{EF540370-479F-614F-8F03-16C598E87182}"/>
              </a:ext>
            </a:extLst>
          </p:cNvPr>
          <p:cNvSpPr/>
          <p:nvPr/>
        </p:nvSpPr>
        <p:spPr>
          <a:xfrm>
            <a:off x="1752600" y="533400"/>
            <a:ext cx="1168400" cy="1143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a:extLst>
              <a:ext uri="{FF2B5EF4-FFF2-40B4-BE49-F238E27FC236}">
                <a16:creationId xmlns:a16="http://schemas.microsoft.com/office/drawing/2014/main" id="{AE73A0E4-2FA9-F940-9CFE-7820D4C54135}"/>
              </a:ext>
            </a:extLst>
          </p:cNvPr>
          <p:cNvSpPr/>
          <p:nvPr/>
        </p:nvSpPr>
        <p:spPr>
          <a:xfrm>
            <a:off x="152400" y="457200"/>
            <a:ext cx="1257300" cy="1054100"/>
          </a:xfrm>
          <a:prstGeom prst="wedgeRoundRectCallout">
            <a:avLst>
              <a:gd name="adj1" fmla="val 79137"/>
              <a:gd name="adj2" fmla="val -19079"/>
              <a:gd name="adj3" fmla="val 1666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Countries with </a:t>
            </a:r>
            <a:r>
              <a:rPr lang="en-US" sz="1200" u="sng" dirty="0"/>
              <a:t>only</a:t>
            </a:r>
            <a:r>
              <a:rPr lang="en-US" sz="1200" dirty="0"/>
              <a:t> export restriction, extending beyond 2020</a:t>
            </a:r>
          </a:p>
        </p:txBody>
      </p:sp>
      <p:sp>
        <p:nvSpPr>
          <p:cNvPr id="10" name="Rounded Rectangular Callout 9">
            <a:extLst>
              <a:ext uri="{FF2B5EF4-FFF2-40B4-BE49-F238E27FC236}">
                <a16:creationId xmlns:a16="http://schemas.microsoft.com/office/drawing/2014/main" id="{685BFC76-4183-904C-B43D-FA9F7087DD63}"/>
              </a:ext>
            </a:extLst>
          </p:cNvPr>
          <p:cNvSpPr/>
          <p:nvPr/>
        </p:nvSpPr>
        <p:spPr>
          <a:xfrm>
            <a:off x="6172200" y="1981200"/>
            <a:ext cx="1511300" cy="1181100"/>
          </a:xfrm>
          <a:prstGeom prst="wedgeRoundRectCallout">
            <a:avLst>
              <a:gd name="adj1" fmla="val 30774"/>
              <a:gd name="adj2" fmla="val -82210"/>
              <a:gd name="adj3" fmla="val 16667"/>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4">
                    <a:lumMod val="50000"/>
                  </a:schemeClr>
                </a:solidFill>
              </a:rPr>
              <a:t>Countries with </a:t>
            </a:r>
            <a:r>
              <a:rPr lang="en-US" sz="1200" u="sng" dirty="0">
                <a:solidFill>
                  <a:schemeClr val="accent4">
                    <a:lumMod val="50000"/>
                  </a:schemeClr>
                </a:solidFill>
              </a:rPr>
              <a:t>both</a:t>
            </a:r>
            <a:r>
              <a:rPr lang="en-US" sz="1200" dirty="0">
                <a:solidFill>
                  <a:schemeClr val="accent4">
                    <a:lumMod val="50000"/>
                  </a:schemeClr>
                </a:solidFill>
              </a:rPr>
              <a:t> import facilitation and export restriction, extending beyond 2020</a:t>
            </a:r>
          </a:p>
        </p:txBody>
      </p:sp>
      <p:sp>
        <p:nvSpPr>
          <p:cNvPr id="11" name="Oval 10">
            <a:extLst>
              <a:ext uri="{FF2B5EF4-FFF2-40B4-BE49-F238E27FC236}">
                <a16:creationId xmlns:a16="http://schemas.microsoft.com/office/drawing/2014/main" id="{A7642A10-01D0-7249-8B01-047397B924AC}"/>
              </a:ext>
            </a:extLst>
          </p:cNvPr>
          <p:cNvSpPr/>
          <p:nvPr/>
        </p:nvSpPr>
        <p:spPr>
          <a:xfrm>
            <a:off x="7239000" y="533400"/>
            <a:ext cx="1168400" cy="114300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8C28580-E151-114E-9052-4590ADB00CEF}"/>
              </a:ext>
            </a:extLst>
          </p:cNvPr>
          <p:cNvSpPr/>
          <p:nvPr/>
        </p:nvSpPr>
        <p:spPr>
          <a:xfrm>
            <a:off x="7239000" y="4648200"/>
            <a:ext cx="1168400" cy="11430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ular Callout 12">
            <a:extLst>
              <a:ext uri="{FF2B5EF4-FFF2-40B4-BE49-F238E27FC236}">
                <a16:creationId xmlns:a16="http://schemas.microsoft.com/office/drawing/2014/main" id="{13ED91A1-0D39-294A-A526-6DB78D178276}"/>
              </a:ext>
            </a:extLst>
          </p:cNvPr>
          <p:cNvSpPr/>
          <p:nvPr/>
        </p:nvSpPr>
        <p:spPr>
          <a:xfrm>
            <a:off x="7315200" y="3276600"/>
            <a:ext cx="1587500" cy="939800"/>
          </a:xfrm>
          <a:prstGeom prst="wedgeRoundRectCallout">
            <a:avLst>
              <a:gd name="adj1" fmla="val -10056"/>
              <a:gd name="adj2" fmla="val 89888"/>
              <a:gd name="adj3" fmla="val 1666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Countries with </a:t>
            </a:r>
            <a:r>
              <a:rPr lang="en-US" sz="1200" u="sng" dirty="0"/>
              <a:t>only</a:t>
            </a:r>
            <a:r>
              <a:rPr lang="en-US" sz="1200" dirty="0"/>
              <a:t> import facilitation, extending beyond 2020</a:t>
            </a:r>
          </a:p>
        </p:txBody>
      </p:sp>
      <p:sp>
        <p:nvSpPr>
          <p:cNvPr id="14" name="TextBox 13">
            <a:extLst>
              <a:ext uri="{FF2B5EF4-FFF2-40B4-BE49-F238E27FC236}">
                <a16:creationId xmlns:a16="http://schemas.microsoft.com/office/drawing/2014/main" id="{617D2D6F-8BAB-D748-B969-0AB47064F9FD}"/>
              </a:ext>
            </a:extLst>
          </p:cNvPr>
          <p:cNvSpPr txBox="1"/>
          <p:nvPr/>
        </p:nvSpPr>
        <p:spPr>
          <a:xfrm>
            <a:off x="304800" y="1524000"/>
            <a:ext cx="533400" cy="461665"/>
          </a:xfrm>
          <a:prstGeom prst="rect">
            <a:avLst/>
          </a:prstGeom>
          <a:solidFill>
            <a:srgbClr val="FF0000"/>
          </a:solidFill>
        </p:spPr>
        <p:txBody>
          <a:bodyPr wrap="square" rtlCol="0">
            <a:spAutoFit/>
          </a:bodyPr>
          <a:lstStyle/>
          <a:p>
            <a:pPr algn="ctr"/>
            <a:r>
              <a:rPr lang="en-US" sz="1200" dirty="0">
                <a:solidFill>
                  <a:schemeClr val="bg1"/>
                </a:solidFill>
              </a:rPr>
              <a:t>Inc. ITL</a:t>
            </a:r>
          </a:p>
        </p:txBody>
      </p:sp>
      <p:sp>
        <p:nvSpPr>
          <p:cNvPr id="15" name="TextBox 14">
            <a:extLst>
              <a:ext uri="{FF2B5EF4-FFF2-40B4-BE49-F238E27FC236}">
                <a16:creationId xmlns:a16="http://schemas.microsoft.com/office/drawing/2014/main" id="{5E32AD6A-84E4-F040-A900-B9F9C4AEDDDC}"/>
              </a:ext>
            </a:extLst>
          </p:cNvPr>
          <p:cNvSpPr txBox="1"/>
          <p:nvPr/>
        </p:nvSpPr>
        <p:spPr>
          <a:xfrm>
            <a:off x="8229600" y="2819400"/>
            <a:ext cx="533400" cy="461665"/>
          </a:xfrm>
          <a:prstGeom prst="rect">
            <a:avLst/>
          </a:prstGeom>
          <a:solidFill>
            <a:srgbClr val="00B050"/>
          </a:solidFill>
        </p:spPr>
        <p:txBody>
          <a:bodyPr wrap="square" rtlCol="0">
            <a:spAutoFit/>
          </a:bodyPr>
          <a:lstStyle/>
          <a:p>
            <a:pPr algn="ctr"/>
            <a:r>
              <a:rPr lang="en-US" sz="1200" dirty="0">
                <a:solidFill>
                  <a:schemeClr val="bg1"/>
                </a:solidFill>
              </a:rPr>
              <a:t>Inc. CAN</a:t>
            </a:r>
          </a:p>
        </p:txBody>
      </p:sp>
      <p:sp>
        <p:nvSpPr>
          <p:cNvPr id="16" name="TextBox 15">
            <a:extLst>
              <a:ext uri="{FF2B5EF4-FFF2-40B4-BE49-F238E27FC236}">
                <a16:creationId xmlns:a16="http://schemas.microsoft.com/office/drawing/2014/main" id="{62E6D515-23F0-6F43-9989-6DE56B50DA5E}"/>
              </a:ext>
            </a:extLst>
          </p:cNvPr>
          <p:cNvSpPr txBox="1"/>
          <p:nvPr/>
        </p:nvSpPr>
        <p:spPr>
          <a:xfrm>
            <a:off x="6324600" y="1524000"/>
            <a:ext cx="533400" cy="461665"/>
          </a:xfrm>
          <a:prstGeom prst="rect">
            <a:avLst/>
          </a:prstGeom>
          <a:solidFill>
            <a:srgbClr val="FFC000"/>
          </a:solidFill>
        </p:spPr>
        <p:txBody>
          <a:bodyPr wrap="square" rtlCol="0">
            <a:spAutoFit/>
          </a:bodyPr>
          <a:lstStyle/>
          <a:p>
            <a:pPr algn="ctr"/>
            <a:r>
              <a:rPr lang="en-US" sz="1200" dirty="0"/>
              <a:t>Inc. IND</a:t>
            </a:r>
          </a:p>
        </p:txBody>
      </p:sp>
      <p:sp>
        <p:nvSpPr>
          <p:cNvPr id="17" name="Rounded Rectangular Callout 16">
            <a:extLst>
              <a:ext uri="{FF2B5EF4-FFF2-40B4-BE49-F238E27FC236}">
                <a16:creationId xmlns:a16="http://schemas.microsoft.com/office/drawing/2014/main" id="{9B59D126-02F7-D247-8851-085CF8A40C20}"/>
              </a:ext>
            </a:extLst>
          </p:cNvPr>
          <p:cNvSpPr/>
          <p:nvPr/>
        </p:nvSpPr>
        <p:spPr>
          <a:xfrm>
            <a:off x="8305800" y="533400"/>
            <a:ext cx="566058" cy="381000"/>
          </a:xfrm>
          <a:prstGeom prst="wedgeRoundRectCallout">
            <a:avLst>
              <a:gd name="adj1" fmla="val -70640"/>
              <a:gd name="adj2" fmla="val 171221"/>
              <a:gd name="adj3" fmla="val 16667"/>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4">
                    <a:lumMod val="50000"/>
                  </a:schemeClr>
                </a:solidFill>
              </a:rPr>
              <a:t>USA</a:t>
            </a:r>
          </a:p>
        </p:txBody>
      </p:sp>
      <p:sp>
        <p:nvSpPr>
          <p:cNvPr id="18" name="Rounded Rectangular Callout 17">
            <a:extLst>
              <a:ext uri="{FF2B5EF4-FFF2-40B4-BE49-F238E27FC236}">
                <a16:creationId xmlns:a16="http://schemas.microsoft.com/office/drawing/2014/main" id="{9F1E1F2E-FECE-D146-A649-0756BBA33A46}"/>
              </a:ext>
            </a:extLst>
          </p:cNvPr>
          <p:cNvSpPr/>
          <p:nvPr/>
        </p:nvSpPr>
        <p:spPr>
          <a:xfrm>
            <a:off x="8305800" y="2209800"/>
            <a:ext cx="609600" cy="381000"/>
          </a:xfrm>
          <a:prstGeom prst="wedgeRoundRectCallout">
            <a:avLst>
              <a:gd name="adj1" fmla="val -71286"/>
              <a:gd name="adj2" fmla="val -126480"/>
              <a:gd name="adj3" fmla="val 16667"/>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4">
                    <a:lumMod val="50000"/>
                  </a:schemeClr>
                </a:solidFill>
              </a:rPr>
              <a:t>CHN</a:t>
            </a:r>
          </a:p>
        </p:txBody>
      </p:sp>
    </p:spTree>
    <p:extLst>
      <p:ext uri="{BB962C8B-B14F-4D97-AF65-F5344CB8AC3E}">
        <p14:creationId xmlns:p14="http://schemas.microsoft.com/office/powerpoint/2010/main" val="210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F954-7B53-1141-8301-BEA4F925F4AC}"/>
              </a:ext>
            </a:extLst>
          </p:cNvPr>
          <p:cNvSpPr>
            <a:spLocks noGrp="1"/>
          </p:cNvSpPr>
          <p:nvPr>
            <p:ph type="title"/>
          </p:nvPr>
        </p:nvSpPr>
        <p:spPr/>
        <p:txBody>
          <a:bodyPr/>
          <a:lstStyle/>
          <a:p>
            <a:r>
              <a:rPr lang="en-US" dirty="0"/>
              <a:t>Pandemic and Trade</a:t>
            </a:r>
          </a:p>
        </p:txBody>
      </p:sp>
      <p:sp>
        <p:nvSpPr>
          <p:cNvPr id="3" name="Content Placeholder 2">
            <a:extLst>
              <a:ext uri="{FF2B5EF4-FFF2-40B4-BE49-F238E27FC236}">
                <a16:creationId xmlns:a16="http://schemas.microsoft.com/office/drawing/2014/main" id="{238C8B56-DCE4-4846-909C-ADE6BC4791FD}"/>
              </a:ext>
            </a:extLst>
          </p:cNvPr>
          <p:cNvSpPr>
            <a:spLocks noGrp="1"/>
          </p:cNvSpPr>
          <p:nvPr>
            <p:ph idx="1"/>
          </p:nvPr>
        </p:nvSpPr>
        <p:spPr/>
        <p:txBody>
          <a:bodyPr/>
          <a:lstStyle/>
          <a:p>
            <a:r>
              <a:rPr lang="en-US" dirty="0"/>
              <a:t>Other effects</a:t>
            </a:r>
          </a:p>
          <a:p>
            <a:pPr lvl="1"/>
            <a:r>
              <a:rPr lang="en-US" dirty="0"/>
              <a:t>Seamen stranded on board</a:t>
            </a:r>
          </a:p>
          <a:p>
            <a:pPr lvl="1"/>
            <a:r>
              <a:rPr lang="en-US" dirty="0"/>
              <a:t>Countries race to be first with vaccine</a:t>
            </a:r>
          </a:p>
          <a:p>
            <a:pPr lvl="1"/>
            <a:r>
              <a:rPr lang="en-US" dirty="0"/>
              <a:t>Increased desire for self-sufficiency</a:t>
            </a:r>
          </a:p>
          <a:p>
            <a:pPr lvl="1"/>
            <a:r>
              <a:rPr lang="en-US" dirty="0"/>
              <a:t>Concern about reliance on China for PPE</a:t>
            </a:r>
          </a:p>
          <a:p>
            <a:pPr lvl="1"/>
            <a:r>
              <a:rPr lang="en-US" dirty="0"/>
              <a:t>Trade in education suffers</a:t>
            </a:r>
          </a:p>
          <a:p>
            <a:pPr lvl="1"/>
            <a:r>
              <a:rPr lang="en-US" dirty="0"/>
              <a:t>Price of oil became negative</a:t>
            </a:r>
          </a:p>
          <a:p>
            <a:pPr lvl="1"/>
            <a:r>
              <a:rPr lang="en-US" dirty="0"/>
              <a:t>Countries with vaccines restrict exports</a:t>
            </a:r>
          </a:p>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1FAAE3D9-930E-8E41-A07A-4C424A881A9E}"/>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D3BCE128-8B29-0D42-BAAE-4F67F2D11BA2}"/>
              </a:ext>
            </a:extLst>
          </p:cNvPr>
          <p:cNvSpPr>
            <a:spLocks noGrp="1"/>
          </p:cNvSpPr>
          <p:nvPr>
            <p:ph type="sldNum" sz="quarter" idx="12"/>
          </p:nvPr>
        </p:nvSpPr>
        <p:spPr/>
        <p:txBody>
          <a:bodyPr/>
          <a:lstStyle/>
          <a:p>
            <a:pPr>
              <a:defRPr/>
            </a:pPr>
            <a:fld id="{659DFB22-C7E9-9E4B-8431-4E4E88AD005A}" type="slidenum">
              <a:rPr lang="en-US" smtClean="0"/>
              <a:pPr>
                <a:defRPr/>
              </a:pPr>
              <a:t>26</a:t>
            </a:fld>
            <a:endParaRPr lang="en-US"/>
          </a:p>
        </p:txBody>
      </p:sp>
    </p:spTree>
    <p:extLst>
      <p:ext uri="{BB962C8B-B14F-4D97-AF65-F5344CB8AC3E}">
        <p14:creationId xmlns:p14="http://schemas.microsoft.com/office/powerpoint/2010/main" val="717884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4"/>
          <p:cNvSpPr>
            <a:spLocks noGrp="1"/>
          </p:cNvSpPr>
          <p:nvPr>
            <p:ph type="ftr" sz="quarter" idx="11"/>
          </p:nvPr>
        </p:nvSpPr>
        <p:spPr>
          <a:xfrm>
            <a:off x="3124200" y="6245225"/>
            <a:ext cx="2895600" cy="476250"/>
          </a:xfrm>
          <a:noFill/>
        </p:spPr>
        <p:txBody>
          <a:bodyPr/>
          <a:lstStyle/>
          <a:p>
            <a:r>
              <a:rPr lang="en-US">
                <a:latin typeface="Arial" pitchFamily="-109" charset="0"/>
              </a:rPr>
              <a:t>Class 0:  Introduction &amp; Overview</a:t>
            </a:r>
            <a:endParaRPr lang="en-US" dirty="0">
              <a:latin typeface="Arial" pitchFamily="-109" charset="0"/>
            </a:endParaRPr>
          </a:p>
        </p:txBody>
      </p:sp>
      <p:sp>
        <p:nvSpPr>
          <p:cNvPr id="29699" name="Slide Number Placeholder 5"/>
          <p:cNvSpPr>
            <a:spLocks noGrp="1"/>
          </p:cNvSpPr>
          <p:nvPr>
            <p:ph type="sldNum" sz="quarter" idx="12"/>
          </p:nvPr>
        </p:nvSpPr>
        <p:spPr>
          <a:noFill/>
        </p:spPr>
        <p:txBody>
          <a:bodyPr/>
          <a:lstStyle/>
          <a:p>
            <a:fld id="{7C4CCD31-DF18-E24B-8454-0432F923D698}" type="slidenum">
              <a:rPr lang="en-US" smtClean="0">
                <a:latin typeface="Arial" pitchFamily="-109" charset="0"/>
              </a:rPr>
              <a:pPr/>
              <a:t>27</a:t>
            </a:fld>
            <a:endParaRPr lang="en-US">
              <a:latin typeface="Arial" pitchFamily="-109" charset="0"/>
            </a:endParaRPr>
          </a:p>
        </p:txBody>
      </p:sp>
      <p:sp>
        <p:nvSpPr>
          <p:cNvPr id="29700" name="Rectangle 2"/>
          <p:cNvSpPr>
            <a:spLocks noGrp="1" noChangeArrowheads="1"/>
          </p:cNvSpPr>
          <p:nvPr>
            <p:ph type="title"/>
          </p:nvPr>
        </p:nvSpPr>
        <p:spPr>
          <a:xfrm>
            <a:off x="381000" y="2590800"/>
            <a:ext cx="8229600" cy="1143000"/>
          </a:xfrm>
        </p:spPr>
        <p:txBody>
          <a:bodyPr/>
          <a:lstStyle/>
          <a:p>
            <a:pPr eaLnBrk="1" hangingPunct="1"/>
            <a:r>
              <a:rPr lang="en-US" sz="6000" b="1" dirty="0">
                <a:solidFill>
                  <a:srgbClr val="00B050"/>
                </a:solidFill>
                <a:ea typeface="ＭＳ Ｐゴシック" pitchFamily="-109" charset="-128"/>
                <a:cs typeface="ＭＳ Ｐゴシック" pitchFamily="-109" charset="-128"/>
              </a:rPr>
              <a:t>Pause for Discussion</a:t>
            </a:r>
          </a:p>
        </p:txBody>
      </p:sp>
      <p:sp>
        <p:nvSpPr>
          <p:cNvPr id="6" name="Rectangle 5"/>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2052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Pandemic (Hannon)</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p:txBody>
          <a:bodyPr/>
          <a:lstStyle/>
          <a:p>
            <a:r>
              <a:rPr lang="en-US" dirty="0"/>
              <a:t>How does the response of world trade to the pandemic compare to what happened due to the world financial crisis of 2008? </a:t>
            </a:r>
          </a:p>
          <a:p>
            <a:r>
              <a:rPr lang="en-US" dirty="0"/>
              <a:t>Did trade recover the same in different parts of the world? </a:t>
            </a:r>
          </a:p>
          <a:p>
            <a:r>
              <a:rPr lang="en-US" dirty="0"/>
              <a:t>Why has some shipping been difficult? </a:t>
            </a:r>
          </a:p>
        </p:txBody>
      </p:sp>
      <p:sp>
        <p:nvSpPr>
          <p:cNvPr id="4" name="Footer Placeholder 3">
            <a:extLst>
              <a:ext uri="{FF2B5EF4-FFF2-40B4-BE49-F238E27FC236}">
                <a16:creationId xmlns:a16="http://schemas.microsoft.com/office/drawing/2014/main" id="{A4A79D3E-9789-D048-B847-C3656DC434E9}"/>
              </a:ext>
            </a:extLst>
          </p:cNvPr>
          <p:cNvSpPr>
            <a:spLocks noGrp="1"/>
          </p:cNvSpPr>
          <p:nvPr>
            <p:ph type="ftr" sz="quarter" idx="11"/>
          </p:nvPr>
        </p:nvSpPr>
        <p:spPr/>
        <p:txBody>
          <a:bodyPr/>
          <a:lstStyle/>
          <a:p>
            <a:pPr>
              <a:defRPr/>
            </a:pPr>
            <a:r>
              <a:rPr lang="en-US"/>
              <a:t>Claas 1:  State of Play I: Trade Wars  </a:t>
            </a:r>
          </a:p>
        </p:txBody>
      </p:sp>
      <p:sp>
        <p:nvSpPr>
          <p:cNvPr id="5" name="Slide Number Placeholder 4">
            <a:extLst>
              <a:ext uri="{FF2B5EF4-FFF2-40B4-BE49-F238E27FC236}">
                <a16:creationId xmlns:a16="http://schemas.microsoft.com/office/drawing/2014/main" id="{E429F17F-23BB-344A-90D9-E6F2A2D91E9F}"/>
              </a:ext>
            </a:extLst>
          </p:cNvPr>
          <p:cNvSpPr>
            <a:spLocks noGrp="1"/>
          </p:cNvSpPr>
          <p:nvPr>
            <p:ph type="sldNum" sz="quarter" idx="12"/>
          </p:nvPr>
        </p:nvSpPr>
        <p:spPr/>
        <p:txBody>
          <a:bodyPr/>
          <a:lstStyle/>
          <a:p>
            <a:pPr>
              <a:defRPr/>
            </a:pPr>
            <a:fld id="{659DFB22-C7E9-9E4B-8431-4E4E88AD005A}" type="slidenum">
              <a:rPr lang="en-US" smtClean="0"/>
              <a:pPr>
                <a:defRPr/>
              </a:pPr>
              <a:t>28</a:t>
            </a:fld>
            <a:endParaRPr lang="en-US"/>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9691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Pandemic (</a:t>
            </a:r>
            <a:r>
              <a:rPr lang="en-US" dirty="0" err="1"/>
              <a:t>Kuchler</a:t>
            </a:r>
            <a:r>
              <a:rPr lang="en-US" dirty="0"/>
              <a:t> )</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p:txBody>
          <a:bodyPr/>
          <a:lstStyle/>
          <a:p>
            <a:r>
              <a:rPr lang="en-US" dirty="0"/>
              <a:t>What is COVAX? Is it reaching its goal?</a:t>
            </a:r>
          </a:p>
          <a:p>
            <a:r>
              <a:rPr lang="en-US" dirty="0"/>
              <a:t>What problem does this new “market place” attempt to solve? </a:t>
            </a:r>
          </a:p>
          <a:p>
            <a:r>
              <a:rPr lang="en-US" dirty="0"/>
              <a:t>Are trade barriers an issue for vaccines, and if so, by whom? </a:t>
            </a:r>
          </a:p>
          <a:p>
            <a:r>
              <a:rPr lang="en-US" dirty="0"/>
              <a:t>Why are rich countries continuing to order more shots than needed to vaccinate everyone? </a:t>
            </a:r>
          </a:p>
        </p:txBody>
      </p:sp>
      <p:sp>
        <p:nvSpPr>
          <p:cNvPr id="4" name="Footer Placeholder 3">
            <a:extLst>
              <a:ext uri="{FF2B5EF4-FFF2-40B4-BE49-F238E27FC236}">
                <a16:creationId xmlns:a16="http://schemas.microsoft.com/office/drawing/2014/main" id="{A4A79D3E-9789-D048-B847-C3656DC434E9}"/>
              </a:ext>
            </a:extLst>
          </p:cNvPr>
          <p:cNvSpPr>
            <a:spLocks noGrp="1"/>
          </p:cNvSpPr>
          <p:nvPr>
            <p:ph type="ftr" sz="quarter" idx="11"/>
          </p:nvPr>
        </p:nvSpPr>
        <p:spPr/>
        <p:txBody>
          <a:bodyPr/>
          <a:lstStyle/>
          <a:p>
            <a:pPr>
              <a:defRPr/>
            </a:pPr>
            <a:r>
              <a:rPr lang="en-US"/>
              <a:t>Claas 1:  State of Play I: Trade Wars  </a:t>
            </a:r>
          </a:p>
        </p:txBody>
      </p:sp>
      <p:sp>
        <p:nvSpPr>
          <p:cNvPr id="5" name="Slide Number Placeholder 4">
            <a:extLst>
              <a:ext uri="{FF2B5EF4-FFF2-40B4-BE49-F238E27FC236}">
                <a16:creationId xmlns:a16="http://schemas.microsoft.com/office/drawing/2014/main" id="{E429F17F-23BB-344A-90D9-E6F2A2D91E9F}"/>
              </a:ext>
            </a:extLst>
          </p:cNvPr>
          <p:cNvSpPr>
            <a:spLocks noGrp="1"/>
          </p:cNvSpPr>
          <p:nvPr>
            <p:ph type="sldNum" sz="quarter" idx="12"/>
          </p:nvPr>
        </p:nvSpPr>
        <p:spPr/>
        <p:txBody>
          <a:bodyPr/>
          <a:lstStyle/>
          <a:p>
            <a:pPr>
              <a:defRPr/>
            </a:pPr>
            <a:fld id="{659DFB22-C7E9-9E4B-8431-4E4E88AD005A}" type="slidenum">
              <a:rPr lang="en-US" smtClean="0"/>
              <a:pPr>
                <a:defRPr/>
              </a:pPr>
              <a:t>29</a:t>
            </a:fld>
            <a:endParaRPr lang="en-US"/>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0720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4"/>
          <p:cNvSpPr>
            <a:spLocks noGrp="1"/>
          </p:cNvSpPr>
          <p:nvPr>
            <p:ph type="ftr" sz="quarter" idx="11"/>
          </p:nvPr>
        </p:nvSpPr>
        <p:spPr>
          <a:xfrm>
            <a:off x="3124200" y="6245225"/>
            <a:ext cx="2895600" cy="476250"/>
          </a:xfrm>
          <a:noFill/>
        </p:spPr>
        <p:txBody>
          <a:bodyPr/>
          <a:lstStyle/>
          <a:p>
            <a:r>
              <a:rPr lang="en-US">
                <a:latin typeface="Arial" pitchFamily="-109" charset="0"/>
              </a:rPr>
              <a:t>Class 0:  Introduction &amp; Overview</a:t>
            </a:r>
            <a:endParaRPr lang="en-US" dirty="0">
              <a:latin typeface="Arial" pitchFamily="-109" charset="0"/>
            </a:endParaRPr>
          </a:p>
        </p:txBody>
      </p:sp>
      <p:sp>
        <p:nvSpPr>
          <p:cNvPr id="29699" name="Slide Number Placeholder 5"/>
          <p:cNvSpPr>
            <a:spLocks noGrp="1"/>
          </p:cNvSpPr>
          <p:nvPr>
            <p:ph type="sldNum" sz="quarter" idx="12"/>
          </p:nvPr>
        </p:nvSpPr>
        <p:spPr>
          <a:noFill/>
        </p:spPr>
        <p:txBody>
          <a:bodyPr/>
          <a:lstStyle/>
          <a:p>
            <a:fld id="{7C4CCD31-DF18-E24B-8454-0432F923D698}" type="slidenum">
              <a:rPr lang="en-US" smtClean="0">
                <a:latin typeface="Arial" pitchFamily="-109" charset="0"/>
              </a:rPr>
              <a:pPr/>
              <a:t>3</a:t>
            </a:fld>
            <a:endParaRPr lang="en-US">
              <a:latin typeface="Arial" pitchFamily="-109" charset="0"/>
            </a:endParaRPr>
          </a:p>
        </p:txBody>
      </p:sp>
      <p:sp>
        <p:nvSpPr>
          <p:cNvPr id="29700" name="Rectangle 2"/>
          <p:cNvSpPr>
            <a:spLocks noGrp="1" noChangeArrowheads="1"/>
          </p:cNvSpPr>
          <p:nvPr>
            <p:ph type="title"/>
          </p:nvPr>
        </p:nvSpPr>
        <p:spPr>
          <a:xfrm>
            <a:off x="381000" y="2590800"/>
            <a:ext cx="8229600" cy="1143000"/>
          </a:xfrm>
        </p:spPr>
        <p:txBody>
          <a:bodyPr/>
          <a:lstStyle/>
          <a:p>
            <a:pPr eaLnBrk="1" hangingPunct="1"/>
            <a:r>
              <a:rPr lang="en-US" sz="6000" b="1" dirty="0">
                <a:solidFill>
                  <a:srgbClr val="00B050"/>
                </a:solidFill>
                <a:ea typeface="ＭＳ Ｐゴシック" pitchFamily="-109" charset="-128"/>
                <a:cs typeface="ＭＳ Ｐゴシック" pitchFamily="-109" charset="-128"/>
              </a:rPr>
              <a:t>Pause for News</a:t>
            </a:r>
          </a:p>
        </p:txBody>
      </p:sp>
      <p:sp>
        <p:nvSpPr>
          <p:cNvPr id="6" name="Rectangle 5"/>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8035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F954-7B53-1141-8301-BEA4F925F4AC}"/>
              </a:ext>
            </a:extLst>
          </p:cNvPr>
          <p:cNvSpPr>
            <a:spLocks noGrp="1"/>
          </p:cNvSpPr>
          <p:nvPr>
            <p:ph type="title"/>
          </p:nvPr>
        </p:nvSpPr>
        <p:spPr/>
        <p:txBody>
          <a:bodyPr/>
          <a:lstStyle/>
          <a:p>
            <a:r>
              <a:rPr lang="en-US" dirty="0"/>
              <a:t>Other Disputes and Actions</a:t>
            </a:r>
          </a:p>
        </p:txBody>
      </p:sp>
      <p:sp>
        <p:nvSpPr>
          <p:cNvPr id="3" name="Content Placeholder 2">
            <a:extLst>
              <a:ext uri="{FF2B5EF4-FFF2-40B4-BE49-F238E27FC236}">
                <a16:creationId xmlns:a16="http://schemas.microsoft.com/office/drawing/2014/main" id="{238C8B56-DCE4-4846-909C-ADE6BC4791FD}"/>
              </a:ext>
            </a:extLst>
          </p:cNvPr>
          <p:cNvSpPr>
            <a:spLocks noGrp="1"/>
          </p:cNvSpPr>
          <p:nvPr>
            <p:ph idx="1"/>
          </p:nvPr>
        </p:nvSpPr>
        <p:spPr/>
        <p:txBody>
          <a:bodyPr/>
          <a:lstStyle/>
          <a:p>
            <a:r>
              <a:rPr lang="en-US" dirty="0"/>
              <a:t>Disputes</a:t>
            </a:r>
          </a:p>
          <a:p>
            <a:pPr lvl="1"/>
            <a:r>
              <a:rPr lang="en-US" dirty="0"/>
              <a:t>Buy American</a:t>
            </a:r>
          </a:p>
          <a:p>
            <a:pPr lvl="1"/>
            <a:r>
              <a:rPr lang="en-US" dirty="0"/>
              <a:t>Digital tax</a:t>
            </a:r>
          </a:p>
          <a:p>
            <a:pPr lvl="1"/>
            <a:r>
              <a:rPr lang="en-US" dirty="0"/>
              <a:t>Airbus-Boeing</a:t>
            </a:r>
          </a:p>
          <a:p>
            <a:pPr lvl="1"/>
            <a:r>
              <a:rPr lang="en-US" dirty="0"/>
              <a:t>Softwood lumber</a:t>
            </a:r>
          </a:p>
          <a:p>
            <a:pPr lvl="1"/>
            <a:r>
              <a:rPr lang="en-US" dirty="0"/>
              <a:t>Australia-China</a:t>
            </a:r>
          </a:p>
          <a:p>
            <a:pPr lvl="1"/>
            <a:r>
              <a:rPr lang="en-US" dirty="0"/>
              <a:t>China-EU investment</a:t>
            </a:r>
          </a:p>
          <a:p>
            <a:pPr lvl="2"/>
            <a:endParaRPr lang="en-US" dirty="0"/>
          </a:p>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1FAAE3D9-930E-8E41-A07A-4C424A881A9E}"/>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D3BCE128-8B29-0D42-BAAE-4F67F2D11BA2}"/>
              </a:ext>
            </a:extLst>
          </p:cNvPr>
          <p:cNvSpPr>
            <a:spLocks noGrp="1"/>
          </p:cNvSpPr>
          <p:nvPr>
            <p:ph type="sldNum" sz="quarter" idx="12"/>
          </p:nvPr>
        </p:nvSpPr>
        <p:spPr/>
        <p:txBody>
          <a:bodyPr/>
          <a:lstStyle/>
          <a:p>
            <a:pPr>
              <a:defRPr/>
            </a:pPr>
            <a:fld id="{659DFB22-C7E9-9E4B-8431-4E4E88AD005A}" type="slidenum">
              <a:rPr lang="en-US" smtClean="0"/>
              <a:pPr>
                <a:defRPr/>
              </a:pPr>
              <a:t>30</a:t>
            </a:fld>
            <a:endParaRPr lang="en-US"/>
          </a:p>
        </p:txBody>
      </p:sp>
    </p:spTree>
    <p:extLst>
      <p:ext uri="{BB962C8B-B14F-4D97-AF65-F5344CB8AC3E}">
        <p14:creationId xmlns:p14="http://schemas.microsoft.com/office/powerpoint/2010/main" val="33975999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4"/>
          <p:cNvSpPr>
            <a:spLocks noGrp="1"/>
          </p:cNvSpPr>
          <p:nvPr>
            <p:ph type="ftr" sz="quarter" idx="11"/>
          </p:nvPr>
        </p:nvSpPr>
        <p:spPr>
          <a:xfrm>
            <a:off x="3124200" y="6245225"/>
            <a:ext cx="2895600" cy="476250"/>
          </a:xfrm>
          <a:noFill/>
        </p:spPr>
        <p:txBody>
          <a:bodyPr/>
          <a:lstStyle/>
          <a:p>
            <a:r>
              <a:rPr lang="en-US">
                <a:latin typeface="Arial" pitchFamily="-109" charset="0"/>
              </a:rPr>
              <a:t>Class 0:  Introduction &amp; Overview</a:t>
            </a:r>
            <a:endParaRPr lang="en-US" dirty="0">
              <a:latin typeface="Arial" pitchFamily="-109" charset="0"/>
            </a:endParaRPr>
          </a:p>
        </p:txBody>
      </p:sp>
      <p:sp>
        <p:nvSpPr>
          <p:cNvPr id="29699" name="Slide Number Placeholder 5"/>
          <p:cNvSpPr>
            <a:spLocks noGrp="1"/>
          </p:cNvSpPr>
          <p:nvPr>
            <p:ph type="sldNum" sz="quarter" idx="12"/>
          </p:nvPr>
        </p:nvSpPr>
        <p:spPr>
          <a:noFill/>
        </p:spPr>
        <p:txBody>
          <a:bodyPr/>
          <a:lstStyle/>
          <a:p>
            <a:fld id="{7C4CCD31-DF18-E24B-8454-0432F923D698}" type="slidenum">
              <a:rPr lang="en-US" smtClean="0">
                <a:latin typeface="Arial" pitchFamily="-109" charset="0"/>
              </a:rPr>
              <a:pPr/>
              <a:t>31</a:t>
            </a:fld>
            <a:endParaRPr lang="en-US">
              <a:latin typeface="Arial" pitchFamily="-109" charset="0"/>
            </a:endParaRPr>
          </a:p>
        </p:txBody>
      </p:sp>
      <p:sp>
        <p:nvSpPr>
          <p:cNvPr id="29700" name="Rectangle 2"/>
          <p:cNvSpPr>
            <a:spLocks noGrp="1" noChangeArrowheads="1"/>
          </p:cNvSpPr>
          <p:nvPr>
            <p:ph type="title"/>
          </p:nvPr>
        </p:nvSpPr>
        <p:spPr>
          <a:xfrm>
            <a:off x="381000" y="2590800"/>
            <a:ext cx="8229600" cy="1143000"/>
          </a:xfrm>
        </p:spPr>
        <p:txBody>
          <a:bodyPr/>
          <a:lstStyle/>
          <a:p>
            <a:pPr eaLnBrk="1" hangingPunct="1"/>
            <a:r>
              <a:rPr lang="en-US" sz="6000" b="1" dirty="0">
                <a:solidFill>
                  <a:srgbClr val="00B050"/>
                </a:solidFill>
                <a:ea typeface="ＭＳ Ｐゴシック" pitchFamily="-109" charset="-128"/>
                <a:cs typeface="ＭＳ Ｐゴシック" pitchFamily="-109" charset="-128"/>
              </a:rPr>
              <a:t>Pause for Discussion</a:t>
            </a:r>
          </a:p>
        </p:txBody>
      </p:sp>
      <p:sp>
        <p:nvSpPr>
          <p:cNvPr id="6" name="Rectangle 5"/>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35766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0A3111-F322-4D47-98D6-282B3B4A3454}"/>
              </a:ext>
            </a:extLst>
          </p:cNvPr>
          <p:cNvSpPr>
            <a:spLocks noGrp="1"/>
          </p:cNvSpPr>
          <p:nvPr>
            <p:ph type="ftr" sz="quarter" idx="11"/>
          </p:nvPr>
        </p:nvSpPr>
        <p:spPr/>
        <p:txBody>
          <a:bodyPr/>
          <a:lstStyle/>
          <a:p>
            <a:pPr>
              <a:defRPr/>
            </a:pPr>
            <a:r>
              <a:rPr lang="en-US"/>
              <a:t>Class 2:  The State of Play II:  Other</a:t>
            </a:r>
          </a:p>
        </p:txBody>
      </p:sp>
      <p:sp>
        <p:nvSpPr>
          <p:cNvPr id="5" name="Slide Number Placeholder 4">
            <a:extLst>
              <a:ext uri="{FF2B5EF4-FFF2-40B4-BE49-F238E27FC236}">
                <a16:creationId xmlns:a16="http://schemas.microsoft.com/office/drawing/2014/main" id="{FD44435D-A94D-FE43-9FF5-AECE73B1716C}"/>
              </a:ext>
            </a:extLst>
          </p:cNvPr>
          <p:cNvSpPr>
            <a:spLocks noGrp="1"/>
          </p:cNvSpPr>
          <p:nvPr>
            <p:ph type="sldNum" sz="quarter" idx="12"/>
          </p:nvPr>
        </p:nvSpPr>
        <p:spPr/>
        <p:txBody>
          <a:bodyPr/>
          <a:lstStyle/>
          <a:p>
            <a:pPr>
              <a:defRPr/>
            </a:pPr>
            <a:fld id="{659DFB22-C7E9-9E4B-8431-4E4E88AD005A}" type="slidenum">
              <a:rPr lang="en-US" smtClean="0"/>
              <a:pPr>
                <a:defRPr/>
              </a:pPr>
              <a:t>32</a:t>
            </a:fld>
            <a:endParaRPr lang="en-US"/>
          </a:p>
        </p:txBody>
      </p:sp>
      <p:pic>
        <p:nvPicPr>
          <p:cNvPr id="3" name="Picture 2">
            <a:extLst>
              <a:ext uri="{FF2B5EF4-FFF2-40B4-BE49-F238E27FC236}">
                <a16:creationId xmlns:a16="http://schemas.microsoft.com/office/drawing/2014/main" id="{4F2BEAAA-8489-374E-8BFE-39E0A91DD775}"/>
              </a:ext>
            </a:extLst>
          </p:cNvPr>
          <p:cNvPicPr>
            <a:picLocks noChangeAspect="1"/>
          </p:cNvPicPr>
          <p:nvPr/>
        </p:nvPicPr>
        <p:blipFill>
          <a:blip r:embed="rId3"/>
          <a:stretch>
            <a:fillRect/>
          </a:stretch>
        </p:blipFill>
        <p:spPr>
          <a:xfrm>
            <a:off x="0" y="844207"/>
            <a:ext cx="9144000" cy="5169585"/>
          </a:xfrm>
          <a:prstGeom prst="rect">
            <a:avLst/>
          </a:prstGeom>
        </p:spPr>
      </p:pic>
      <p:sp>
        <p:nvSpPr>
          <p:cNvPr id="2" name="Rectangle 1">
            <a:extLst>
              <a:ext uri="{FF2B5EF4-FFF2-40B4-BE49-F238E27FC236}">
                <a16:creationId xmlns:a16="http://schemas.microsoft.com/office/drawing/2014/main" id="{F83F68D3-F742-8D48-A507-2DD16F3B311B}"/>
              </a:ext>
            </a:extLst>
          </p:cNvPr>
          <p:cNvSpPr/>
          <p:nvPr/>
        </p:nvSpPr>
        <p:spPr>
          <a:xfrm>
            <a:off x="3048000" y="152400"/>
            <a:ext cx="3031792" cy="646331"/>
          </a:xfrm>
          <a:prstGeom prst="rect">
            <a:avLst/>
          </a:prstGeom>
        </p:spPr>
        <p:txBody>
          <a:bodyPr wrap="none">
            <a:spAutoFit/>
          </a:bodyPr>
          <a:lstStyle/>
          <a:p>
            <a:r>
              <a:rPr lang="en-US" sz="3600" dirty="0"/>
              <a:t>Buy American</a:t>
            </a:r>
          </a:p>
        </p:txBody>
      </p:sp>
    </p:spTree>
    <p:extLst>
      <p:ext uri="{BB962C8B-B14F-4D97-AF65-F5344CB8AC3E}">
        <p14:creationId xmlns:p14="http://schemas.microsoft.com/office/powerpoint/2010/main" val="548135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Other:</a:t>
            </a:r>
            <a:br>
              <a:rPr lang="en-US" dirty="0"/>
            </a:br>
            <a:r>
              <a:rPr lang="en-US" dirty="0"/>
              <a:t>Buy American (Biden)</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p:txBody>
          <a:bodyPr/>
          <a:lstStyle/>
          <a:p>
            <a:r>
              <a:rPr lang="en-US" dirty="0"/>
              <a:t>What, according to this, should be the objective of federal procurement? </a:t>
            </a:r>
          </a:p>
          <a:p>
            <a:r>
              <a:rPr lang="en-US" dirty="0"/>
              <a:t>Who is responsible for overseeing this process? </a:t>
            </a:r>
          </a:p>
          <a:p>
            <a:r>
              <a:rPr lang="en-US" dirty="0"/>
              <a:t>Are agencies permitted to not buy American? </a:t>
            </a:r>
          </a:p>
        </p:txBody>
      </p:sp>
      <p:sp>
        <p:nvSpPr>
          <p:cNvPr id="4" name="Footer Placeholder 3">
            <a:extLst>
              <a:ext uri="{FF2B5EF4-FFF2-40B4-BE49-F238E27FC236}">
                <a16:creationId xmlns:a16="http://schemas.microsoft.com/office/drawing/2014/main" id="{A4A79D3E-9789-D048-B847-C3656DC434E9}"/>
              </a:ext>
            </a:extLst>
          </p:cNvPr>
          <p:cNvSpPr>
            <a:spLocks noGrp="1"/>
          </p:cNvSpPr>
          <p:nvPr>
            <p:ph type="ftr" sz="quarter" idx="11"/>
          </p:nvPr>
        </p:nvSpPr>
        <p:spPr/>
        <p:txBody>
          <a:bodyPr/>
          <a:lstStyle/>
          <a:p>
            <a:pPr>
              <a:defRPr/>
            </a:pPr>
            <a:r>
              <a:rPr lang="en-US"/>
              <a:t>Claas 1:  State of Play I: Trade Wars  </a:t>
            </a:r>
          </a:p>
        </p:txBody>
      </p:sp>
      <p:sp>
        <p:nvSpPr>
          <p:cNvPr id="5" name="Slide Number Placeholder 4">
            <a:extLst>
              <a:ext uri="{FF2B5EF4-FFF2-40B4-BE49-F238E27FC236}">
                <a16:creationId xmlns:a16="http://schemas.microsoft.com/office/drawing/2014/main" id="{E429F17F-23BB-344A-90D9-E6F2A2D91E9F}"/>
              </a:ext>
            </a:extLst>
          </p:cNvPr>
          <p:cNvSpPr>
            <a:spLocks noGrp="1"/>
          </p:cNvSpPr>
          <p:nvPr>
            <p:ph type="sldNum" sz="quarter" idx="12"/>
          </p:nvPr>
        </p:nvSpPr>
        <p:spPr/>
        <p:txBody>
          <a:bodyPr/>
          <a:lstStyle/>
          <a:p>
            <a:pPr>
              <a:defRPr/>
            </a:pPr>
            <a:fld id="{659DFB22-C7E9-9E4B-8431-4E4E88AD005A}" type="slidenum">
              <a:rPr lang="en-US" smtClean="0"/>
              <a:pPr>
                <a:defRPr/>
              </a:pPr>
              <a:t>33</a:t>
            </a:fld>
            <a:endParaRPr lang="en-US"/>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00398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0A3111-F322-4D47-98D6-282B3B4A3454}"/>
              </a:ext>
            </a:extLst>
          </p:cNvPr>
          <p:cNvSpPr>
            <a:spLocks noGrp="1"/>
          </p:cNvSpPr>
          <p:nvPr>
            <p:ph type="ftr" sz="quarter" idx="11"/>
          </p:nvPr>
        </p:nvSpPr>
        <p:spPr/>
        <p:txBody>
          <a:bodyPr/>
          <a:lstStyle/>
          <a:p>
            <a:pPr>
              <a:defRPr/>
            </a:pPr>
            <a:r>
              <a:rPr lang="en-US"/>
              <a:t>Class 2:  The State of Play II:  Other</a:t>
            </a:r>
          </a:p>
        </p:txBody>
      </p:sp>
      <p:sp>
        <p:nvSpPr>
          <p:cNvPr id="5" name="Slide Number Placeholder 4">
            <a:extLst>
              <a:ext uri="{FF2B5EF4-FFF2-40B4-BE49-F238E27FC236}">
                <a16:creationId xmlns:a16="http://schemas.microsoft.com/office/drawing/2014/main" id="{FD44435D-A94D-FE43-9FF5-AECE73B1716C}"/>
              </a:ext>
            </a:extLst>
          </p:cNvPr>
          <p:cNvSpPr>
            <a:spLocks noGrp="1"/>
          </p:cNvSpPr>
          <p:nvPr>
            <p:ph type="sldNum" sz="quarter" idx="12"/>
          </p:nvPr>
        </p:nvSpPr>
        <p:spPr/>
        <p:txBody>
          <a:bodyPr/>
          <a:lstStyle/>
          <a:p>
            <a:pPr>
              <a:defRPr/>
            </a:pPr>
            <a:fld id="{659DFB22-C7E9-9E4B-8431-4E4E88AD005A}" type="slidenum">
              <a:rPr lang="en-US" smtClean="0"/>
              <a:pPr>
                <a:defRPr/>
              </a:pPr>
              <a:t>34</a:t>
            </a:fld>
            <a:endParaRPr lang="en-US"/>
          </a:p>
        </p:txBody>
      </p:sp>
      <p:pic>
        <p:nvPicPr>
          <p:cNvPr id="2" name="Picture 1">
            <a:extLst>
              <a:ext uri="{FF2B5EF4-FFF2-40B4-BE49-F238E27FC236}">
                <a16:creationId xmlns:a16="http://schemas.microsoft.com/office/drawing/2014/main" id="{17625F7D-7C1E-B046-8A62-D39CA18D7199}"/>
              </a:ext>
            </a:extLst>
          </p:cNvPr>
          <p:cNvPicPr>
            <a:picLocks noChangeAspect="1"/>
          </p:cNvPicPr>
          <p:nvPr/>
        </p:nvPicPr>
        <p:blipFill>
          <a:blip r:embed="rId3"/>
          <a:stretch>
            <a:fillRect/>
          </a:stretch>
        </p:blipFill>
        <p:spPr>
          <a:xfrm>
            <a:off x="1016000" y="1162050"/>
            <a:ext cx="7112000" cy="4533900"/>
          </a:xfrm>
          <a:prstGeom prst="rect">
            <a:avLst/>
          </a:prstGeom>
        </p:spPr>
      </p:pic>
      <p:sp>
        <p:nvSpPr>
          <p:cNvPr id="6" name="Rectangle 5">
            <a:extLst>
              <a:ext uri="{FF2B5EF4-FFF2-40B4-BE49-F238E27FC236}">
                <a16:creationId xmlns:a16="http://schemas.microsoft.com/office/drawing/2014/main" id="{86FB814E-6762-334A-9A0C-70350ECCABB8}"/>
              </a:ext>
            </a:extLst>
          </p:cNvPr>
          <p:cNvSpPr/>
          <p:nvPr/>
        </p:nvSpPr>
        <p:spPr>
          <a:xfrm>
            <a:off x="3200400" y="381000"/>
            <a:ext cx="2305246" cy="646331"/>
          </a:xfrm>
          <a:prstGeom prst="rect">
            <a:avLst/>
          </a:prstGeom>
        </p:spPr>
        <p:txBody>
          <a:bodyPr wrap="none">
            <a:spAutoFit/>
          </a:bodyPr>
          <a:lstStyle/>
          <a:p>
            <a:r>
              <a:rPr lang="en-US" sz="3600" dirty="0"/>
              <a:t>Digital Tax</a:t>
            </a:r>
          </a:p>
        </p:txBody>
      </p:sp>
    </p:spTree>
    <p:extLst>
      <p:ext uri="{BB962C8B-B14F-4D97-AF65-F5344CB8AC3E}">
        <p14:creationId xmlns:p14="http://schemas.microsoft.com/office/powerpoint/2010/main" val="23766269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Other:</a:t>
            </a:r>
            <a:br>
              <a:rPr lang="en-US" dirty="0"/>
            </a:br>
            <a:r>
              <a:rPr lang="en-US" dirty="0"/>
              <a:t>Digital Tax (H&amp;H)</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p:txBody>
          <a:bodyPr/>
          <a:lstStyle/>
          <a:p>
            <a:r>
              <a:rPr lang="en-US" dirty="0"/>
              <a:t>Why are countries taxing digital services? </a:t>
            </a:r>
          </a:p>
          <a:p>
            <a:r>
              <a:rPr lang="en-US" dirty="0"/>
              <a:t>What is the US saying it will do, and to whom? </a:t>
            </a:r>
          </a:p>
          <a:p>
            <a:r>
              <a:rPr lang="en-US" dirty="0"/>
              <a:t>Does this policy originate with the Biden administration? </a:t>
            </a:r>
          </a:p>
        </p:txBody>
      </p:sp>
      <p:sp>
        <p:nvSpPr>
          <p:cNvPr id="4" name="Footer Placeholder 3">
            <a:extLst>
              <a:ext uri="{FF2B5EF4-FFF2-40B4-BE49-F238E27FC236}">
                <a16:creationId xmlns:a16="http://schemas.microsoft.com/office/drawing/2014/main" id="{A4A79D3E-9789-D048-B847-C3656DC434E9}"/>
              </a:ext>
            </a:extLst>
          </p:cNvPr>
          <p:cNvSpPr>
            <a:spLocks noGrp="1"/>
          </p:cNvSpPr>
          <p:nvPr>
            <p:ph type="ftr" sz="quarter" idx="11"/>
          </p:nvPr>
        </p:nvSpPr>
        <p:spPr/>
        <p:txBody>
          <a:bodyPr/>
          <a:lstStyle/>
          <a:p>
            <a:pPr>
              <a:defRPr/>
            </a:pPr>
            <a:r>
              <a:rPr lang="en-US"/>
              <a:t>Claas 1:  State of Play I: Trade Wars  </a:t>
            </a:r>
          </a:p>
        </p:txBody>
      </p:sp>
      <p:sp>
        <p:nvSpPr>
          <p:cNvPr id="5" name="Slide Number Placeholder 4">
            <a:extLst>
              <a:ext uri="{FF2B5EF4-FFF2-40B4-BE49-F238E27FC236}">
                <a16:creationId xmlns:a16="http://schemas.microsoft.com/office/drawing/2014/main" id="{E429F17F-23BB-344A-90D9-E6F2A2D91E9F}"/>
              </a:ext>
            </a:extLst>
          </p:cNvPr>
          <p:cNvSpPr>
            <a:spLocks noGrp="1"/>
          </p:cNvSpPr>
          <p:nvPr>
            <p:ph type="sldNum" sz="quarter" idx="12"/>
          </p:nvPr>
        </p:nvSpPr>
        <p:spPr/>
        <p:txBody>
          <a:bodyPr/>
          <a:lstStyle/>
          <a:p>
            <a:pPr>
              <a:defRPr/>
            </a:pPr>
            <a:fld id="{659DFB22-C7E9-9E4B-8431-4E4E88AD005A}" type="slidenum">
              <a:rPr lang="en-US" smtClean="0"/>
              <a:pPr>
                <a:defRPr/>
              </a:pPr>
              <a:t>35</a:t>
            </a:fld>
            <a:endParaRPr lang="en-US"/>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17937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0A3111-F322-4D47-98D6-282B3B4A3454}"/>
              </a:ext>
            </a:extLst>
          </p:cNvPr>
          <p:cNvSpPr>
            <a:spLocks noGrp="1"/>
          </p:cNvSpPr>
          <p:nvPr>
            <p:ph type="ftr" sz="quarter" idx="11"/>
          </p:nvPr>
        </p:nvSpPr>
        <p:spPr/>
        <p:txBody>
          <a:bodyPr/>
          <a:lstStyle/>
          <a:p>
            <a:pPr>
              <a:defRPr/>
            </a:pPr>
            <a:r>
              <a:rPr lang="en-US"/>
              <a:t>Class 2:  The State of Play II:  Other</a:t>
            </a:r>
          </a:p>
        </p:txBody>
      </p:sp>
      <p:sp>
        <p:nvSpPr>
          <p:cNvPr id="5" name="Slide Number Placeholder 4">
            <a:extLst>
              <a:ext uri="{FF2B5EF4-FFF2-40B4-BE49-F238E27FC236}">
                <a16:creationId xmlns:a16="http://schemas.microsoft.com/office/drawing/2014/main" id="{FD44435D-A94D-FE43-9FF5-AECE73B1716C}"/>
              </a:ext>
            </a:extLst>
          </p:cNvPr>
          <p:cNvSpPr>
            <a:spLocks noGrp="1"/>
          </p:cNvSpPr>
          <p:nvPr>
            <p:ph type="sldNum" sz="quarter" idx="12"/>
          </p:nvPr>
        </p:nvSpPr>
        <p:spPr/>
        <p:txBody>
          <a:bodyPr/>
          <a:lstStyle/>
          <a:p>
            <a:pPr>
              <a:defRPr/>
            </a:pPr>
            <a:fld id="{659DFB22-C7E9-9E4B-8431-4E4E88AD005A}" type="slidenum">
              <a:rPr lang="en-US" smtClean="0"/>
              <a:pPr>
                <a:defRPr/>
              </a:pPr>
              <a:t>36</a:t>
            </a:fld>
            <a:endParaRPr lang="en-US"/>
          </a:p>
        </p:txBody>
      </p:sp>
      <p:pic>
        <p:nvPicPr>
          <p:cNvPr id="2" name="Picture 1">
            <a:extLst>
              <a:ext uri="{FF2B5EF4-FFF2-40B4-BE49-F238E27FC236}">
                <a16:creationId xmlns:a16="http://schemas.microsoft.com/office/drawing/2014/main" id="{BCFE77FB-2A11-BB43-8573-3B101E6E3E76}"/>
              </a:ext>
            </a:extLst>
          </p:cNvPr>
          <p:cNvPicPr>
            <a:picLocks noChangeAspect="1"/>
          </p:cNvPicPr>
          <p:nvPr/>
        </p:nvPicPr>
        <p:blipFill>
          <a:blip r:embed="rId3"/>
          <a:stretch>
            <a:fillRect/>
          </a:stretch>
        </p:blipFill>
        <p:spPr>
          <a:xfrm>
            <a:off x="0" y="859007"/>
            <a:ext cx="9144000" cy="5139985"/>
          </a:xfrm>
          <a:prstGeom prst="rect">
            <a:avLst/>
          </a:prstGeom>
        </p:spPr>
      </p:pic>
      <p:sp>
        <p:nvSpPr>
          <p:cNvPr id="6" name="Rectangle 5">
            <a:extLst>
              <a:ext uri="{FF2B5EF4-FFF2-40B4-BE49-F238E27FC236}">
                <a16:creationId xmlns:a16="http://schemas.microsoft.com/office/drawing/2014/main" id="{B39BCCB3-133F-3E47-AAA1-40372299B1A9}"/>
              </a:ext>
            </a:extLst>
          </p:cNvPr>
          <p:cNvSpPr/>
          <p:nvPr/>
        </p:nvSpPr>
        <p:spPr>
          <a:xfrm>
            <a:off x="2819400" y="304800"/>
            <a:ext cx="3352800" cy="646331"/>
          </a:xfrm>
          <a:prstGeom prst="rect">
            <a:avLst/>
          </a:prstGeom>
        </p:spPr>
        <p:txBody>
          <a:bodyPr wrap="square">
            <a:spAutoFit/>
          </a:bodyPr>
          <a:lstStyle/>
          <a:p>
            <a:pPr algn="ctr"/>
            <a:r>
              <a:rPr lang="en-US" sz="3600" dirty="0"/>
              <a:t>Airbus-Boeing</a:t>
            </a:r>
          </a:p>
        </p:txBody>
      </p:sp>
    </p:spTree>
    <p:extLst>
      <p:ext uri="{BB962C8B-B14F-4D97-AF65-F5344CB8AC3E}">
        <p14:creationId xmlns:p14="http://schemas.microsoft.com/office/powerpoint/2010/main" val="2491175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Other:</a:t>
            </a:r>
            <a:br>
              <a:rPr lang="en-US" dirty="0"/>
            </a:br>
            <a:r>
              <a:rPr lang="en-US" dirty="0"/>
              <a:t>Airbus-Boeing (Michaels et al.)</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p:txBody>
          <a:bodyPr/>
          <a:lstStyle/>
          <a:p>
            <a:r>
              <a:rPr lang="en-US" dirty="0"/>
              <a:t>Are the tariffs only now being suspended?  And for how long will they be suspended? </a:t>
            </a:r>
          </a:p>
          <a:p>
            <a:r>
              <a:rPr lang="en-US" dirty="0"/>
              <a:t>When did the dispute start, and when were the tariffs first levied? </a:t>
            </a:r>
          </a:p>
          <a:p>
            <a:r>
              <a:rPr lang="en-US" dirty="0"/>
              <a:t>What will the US and EU try to achieve during this 5-year suspension, and why? </a:t>
            </a:r>
          </a:p>
          <a:p>
            <a:r>
              <a:rPr lang="en-US" dirty="0"/>
              <a:t>How, if at all, has the WTO been involved?</a:t>
            </a:r>
          </a:p>
          <a:p>
            <a:r>
              <a:rPr lang="en-US" dirty="0"/>
              <a:t>On what products did the US and EU place tariffs?  </a:t>
            </a:r>
          </a:p>
        </p:txBody>
      </p:sp>
      <p:sp>
        <p:nvSpPr>
          <p:cNvPr id="4" name="Footer Placeholder 3">
            <a:extLst>
              <a:ext uri="{FF2B5EF4-FFF2-40B4-BE49-F238E27FC236}">
                <a16:creationId xmlns:a16="http://schemas.microsoft.com/office/drawing/2014/main" id="{A4A79D3E-9789-D048-B847-C3656DC434E9}"/>
              </a:ext>
            </a:extLst>
          </p:cNvPr>
          <p:cNvSpPr>
            <a:spLocks noGrp="1"/>
          </p:cNvSpPr>
          <p:nvPr>
            <p:ph type="ftr" sz="quarter" idx="11"/>
          </p:nvPr>
        </p:nvSpPr>
        <p:spPr/>
        <p:txBody>
          <a:bodyPr/>
          <a:lstStyle/>
          <a:p>
            <a:pPr>
              <a:defRPr/>
            </a:pPr>
            <a:r>
              <a:rPr lang="en-US"/>
              <a:t>Claas 1:  State of Play I: Trade Wars  </a:t>
            </a:r>
          </a:p>
        </p:txBody>
      </p:sp>
      <p:sp>
        <p:nvSpPr>
          <p:cNvPr id="5" name="Slide Number Placeholder 4">
            <a:extLst>
              <a:ext uri="{FF2B5EF4-FFF2-40B4-BE49-F238E27FC236}">
                <a16:creationId xmlns:a16="http://schemas.microsoft.com/office/drawing/2014/main" id="{E429F17F-23BB-344A-90D9-E6F2A2D91E9F}"/>
              </a:ext>
            </a:extLst>
          </p:cNvPr>
          <p:cNvSpPr>
            <a:spLocks noGrp="1"/>
          </p:cNvSpPr>
          <p:nvPr>
            <p:ph type="sldNum" sz="quarter" idx="12"/>
          </p:nvPr>
        </p:nvSpPr>
        <p:spPr/>
        <p:txBody>
          <a:bodyPr/>
          <a:lstStyle/>
          <a:p>
            <a:pPr>
              <a:defRPr/>
            </a:pPr>
            <a:fld id="{659DFB22-C7E9-9E4B-8431-4E4E88AD005A}" type="slidenum">
              <a:rPr lang="en-US" smtClean="0"/>
              <a:pPr>
                <a:defRPr/>
              </a:pPr>
              <a:t>37</a:t>
            </a:fld>
            <a:endParaRPr lang="en-US"/>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64327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0A3111-F322-4D47-98D6-282B3B4A3454}"/>
              </a:ext>
            </a:extLst>
          </p:cNvPr>
          <p:cNvSpPr>
            <a:spLocks noGrp="1"/>
          </p:cNvSpPr>
          <p:nvPr>
            <p:ph type="ftr" sz="quarter" idx="11"/>
          </p:nvPr>
        </p:nvSpPr>
        <p:spPr/>
        <p:txBody>
          <a:bodyPr/>
          <a:lstStyle/>
          <a:p>
            <a:pPr>
              <a:defRPr/>
            </a:pPr>
            <a:r>
              <a:rPr lang="en-US"/>
              <a:t>Class 2:  The State of Play II:  Other</a:t>
            </a:r>
          </a:p>
        </p:txBody>
      </p:sp>
      <p:sp>
        <p:nvSpPr>
          <p:cNvPr id="5" name="Slide Number Placeholder 4">
            <a:extLst>
              <a:ext uri="{FF2B5EF4-FFF2-40B4-BE49-F238E27FC236}">
                <a16:creationId xmlns:a16="http://schemas.microsoft.com/office/drawing/2014/main" id="{FD44435D-A94D-FE43-9FF5-AECE73B1716C}"/>
              </a:ext>
            </a:extLst>
          </p:cNvPr>
          <p:cNvSpPr>
            <a:spLocks noGrp="1"/>
          </p:cNvSpPr>
          <p:nvPr>
            <p:ph type="sldNum" sz="quarter" idx="12"/>
          </p:nvPr>
        </p:nvSpPr>
        <p:spPr/>
        <p:txBody>
          <a:bodyPr/>
          <a:lstStyle/>
          <a:p>
            <a:pPr>
              <a:defRPr/>
            </a:pPr>
            <a:fld id="{659DFB22-C7E9-9E4B-8431-4E4E88AD005A}" type="slidenum">
              <a:rPr lang="en-US" smtClean="0"/>
              <a:pPr>
                <a:defRPr/>
              </a:pPr>
              <a:t>38</a:t>
            </a:fld>
            <a:endParaRPr lang="en-US"/>
          </a:p>
        </p:txBody>
      </p:sp>
      <p:pic>
        <p:nvPicPr>
          <p:cNvPr id="2" name="Picture 1">
            <a:extLst>
              <a:ext uri="{FF2B5EF4-FFF2-40B4-BE49-F238E27FC236}">
                <a16:creationId xmlns:a16="http://schemas.microsoft.com/office/drawing/2014/main" id="{4058C801-0E20-FB4E-9CC6-E96584017AF3}"/>
              </a:ext>
            </a:extLst>
          </p:cNvPr>
          <p:cNvPicPr>
            <a:picLocks noChangeAspect="1"/>
          </p:cNvPicPr>
          <p:nvPr/>
        </p:nvPicPr>
        <p:blipFill>
          <a:blip r:embed="rId3"/>
          <a:stretch>
            <a:fillRect/>
          </a:stretch>
        </p:blipFill>
        <p:spPr>
          <a:xfrm>
            <a:off x="0" y="203427"/>
            <a:ext cx="9144000" cy="6451145"/>
          </a:xfrm>
          <a:prstGeom prst="rect">
            <a:avLst/>
          </a:prstGeom>
        </p:spPr>
      </p:pic>
      <p:sp>
        <p:nvSpPr>
          <p:cNvPr id="6" name="Rectangle 5">
            <a:extLst>
              <a:ext uri="{FF2B5EF4-FFF2-40B4-BE49-F238E27FC236}">
                <a16:creationId xmlns:a16="http://schemas.microsoft.com/office/drawing/2014/main" id="{5099A446-4CAF-3D45-86D5-00E096C9239A}"/>
              </a:ext>
            </a:extLst>
          </p:cNvPr>
          <p:cNvSpPr/>
          <p:nvPr/>
        </p:nvSpPr>
        <p:spPr>
          <a:xfrm>
            <a:off x="2514600" y="228600"/>
            <a:ext cx="3962400" cy="646331"/>
          </a:xfrm>
          <a:prstGeom prst="rect">
            <a:avLst/>
          </a:prstGeom>
          <a:solidFill>
            <a:schemeClr val="bg1"/>
          </a:solidFill>
        </p:spPr>
        <p:txBody>
          <a:bodyPr wrap="square">
            <a:spAutoFit/>
          </a:bodyPr>
          <a:lstStyle/>
          <a:p>
            <a:pPr algn="ctr"/>
            <a:r>
              <a:rPr lang="en-US" sz="3600" dirty="0"/>
              <a:t>Softwood Lumber</a:t>
            </a:r>
          </a:p>
        </p:txBody>
      </p:sp>
    </p:spTree>
    <p:extLst>
      <p:ext uri="{BB962C8B-B14F-4D97-AF65-F5344CB8AC3E}">
        <p14:creationId xmlns:p14="http://schemas.microsoft.com/office/powerpoint/2010/main" val="19795312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Other:</a:t>
            </a:r>
            <a:br>
              <a:rPr lang="en-US" dirty="0"/>
            </a:br>
            <a:r>
              <a:rPr lang="en-US" dirty="0"/>
              <a:t>Softwood Lumber (Kaplan)</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p:txBody>
          <a:bodyPr/>
          <a:lstStyle/>
          <a:p>
            <a:r>
              <a:rPr lang="en-US" dirty="0"/>
              <a:t>What is the core issue in this dispute? </a:t>
            </a:r>
          </a:p>
          <a:p>
            <a:r>
              <a:rPr lang="en-US" dirty="0"/>
              <a:t>When did the dispute start?  Has it been just a single ongoing dispute? </a:t>
            </a:r>
          </a:p>
          <a:p>
            <a:r>
              <a:rPr lang="en-US" dirty="0"/>
              <a:t>Who levied the tariffs and how high have they been? </a:t>
            </a:r>
          </a:p>
          <a:p>
            <a:r>
              <a:rPr lang="en-US" dirty="0"/>
              <a:t>Why is there pressure in the US to remove the tariffs? </a:t>
            </a:r>
          </a:p>
          <a:p>
            <a:r>
              <a:rPr lang="en-US" dirty="0"/>
              <a:t>Who wants to keep the tariffs and why? </a:t>
            </a:r>
          </a:p>
        </p:txBody>
      </p:sp>
      <p:sp>
        <p:nvSpPr>
          <p:cNvPr id="4" name="Footer Placeholder 3">
            <a:extLst>
              <a:ext uri="{FF2B5EF4-FFF2-40B4-BE49-F238E27FC236}">
                <a16:creationId xmlns:a16="http://schemas.microsoft.com/office/drawing/2014/main" id="{A4A79D3E-9789-D048-B847-C3656DC434E9}"/>
              </a:ext>
            </a:extLst>
          </p:cNvPr>
          <p:cNvSpPr>
            <a:spLocks noGrp="1"/>
          </p:cNvSpPr>
          <p:nvPr>
            <p:ph type="ftr" sz="quarter" idx="11"/>
          </p:nvPr>
        </p:nvSpPr>
        <p:spPr/>
        <p:txBody>
          <a:bodyPr/>
          <a:lstStyle/>
          <a:p>
            <a:pPr>
              <a:defRPr/>
            </a:pPr>
            <a:r>
              <a:rPr lang="en-US"/>
              <a:t>Claas 1:  State of Play I: Trade Wars  </a:t>
            </a:r>
          </a:p>
        </p:txBody>
      </p:sp>
      <p:sp>
        <p:nvSpPr>
          <p:cNvPr id="5" name="Slide Number Placeholder 4">
            <a:extLst>
              <a:ext uri="{FF2B5EF4-FFF2-40B4-BE49-F238E27FC236}">
                <a16:creationId xmlns:a16="http://schemas.microsoft.com/office/drawing/2014/main" id="{E429F17F-23BB-344A-90D9-E6F2A2D91E9F}"/>
              </a:ext>
            </a:extLst>
          </p:cNvPr>
          <p:cNvSpPr>
            <a:spLocks noGrp="1"/>
          </p:cNvSpPr>
          <p:nvPr>
            <p:ph type="sldNum" sz="quarter" idx="12"/>
          </p:nvPr>
        </p:nvSpPr>
        <p:spPr/>
        <p:txBody>
          <a:bodyPr/>
          <a:lstStyle/>
          <a:p>
            <a:pPr>
              <a:defRPr/>
            </a:pPr>
            <a:fld id="{659DFB22-C7E9-9E4B-8431-4E4E88AD005A}" type="slidenum">
              <a:rPr lang="en-US" smtClean="0"/>
              <a:pPr>
                <a:defRPr/>
              </a:pPr>
              <a:t>39</a:t>
            </a:fld>
            <a:endParaRPr lang="en-US"/>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0791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F684-C7CA-954F-ACEE-3FE04C18E7C3}"/>
              </a:ext>
            </a:extLst>
          </p:cNvPr>
          <p:cNvSpPr>
            <a:spLocks noGrp="1"/>
          </p:cNvSpPr>
          <p:nvPr>
            <p:ph type="title"/>
          </p:nvPr>
        </p:nvSpPr>
        <p:spPr/>
        <p:txBody>
          <a:bodyPr/>
          <a:lstStyle/>
          <a:p>
            <a:r>
              <a:rPr lang="en-US" dirty="0"/>
              <a:t>State of Play:  Other</a:t>
            </a:r>
          </a:p>
        </p:txBody>
      </p:sp>
      <p:sp>
        <p:nvSpPr>
          <p:cNvPr id="3" name="Content Placeholder 2">
            <a:extLst>
              <a:ext uri="{FF2B5EF4-FFF2-40B4-BE49-F238E27FC236}">
                <a16:creationId xmlns:a16="http://schemas.microsoft.com/office/drawing/2014/main" id="{0494986B-0C7D-394B-A91A-5968148CA295}"/>
              </a:ext>
            </a:extLst>
          </p:cNvPr>
          <p:cNvSpPr>
            <a:spLocks noGrp="1"/>
          </p:cNvSpPr>
          <p:nvPr>
            <p:ph idx="1"/>
          </p:nvPr>
        </p:nvSpPr>
        <p:spPr/>
        <p:txBody>
          <a:bodyPr/>
          <a:lstStyle/>
          <a:p>
            <a:r>
              <a:rPr lang="en-US" dirty="0"/>
              <a:t>Outline</a:t>
            </a:r>
          </a:p>
          <a:p>
            <a:pPr lvl="1"/>
            <a:r>
              <a:rPr lang="en-US" dirty="0"/>
              <a:t>Background from KOM</a:t>
            </a:r>
          </a:p>
          <a:p>
            <a:pPr lvl="1"/>
            <a:r>
              <a:rPr lang="en-US" dirty="0"/>
              <a:t>Brexit</a:t>
            </a:r>
          </a:p>
          <a:p>
            <a:pPr lvl="1"/>
            <a:r>
              <a:rPr lang="en-US" dirty="0"/>
              <a:t>Pandemic and Trade</a:t>
            </a:r>
          </a:p>
          <a:p>
            <a:pPr lvl="1"/>
            <a:r>
              <a:rPr lang="en-US" dirty="0"/>
              <a:t>Other Disputes and Actions</a:t>
            </a:r>
          </a:p>
          <a:p>
            <a:pPr lvl="1"/>
            <a:endParaRPr lang="en-US" dirty="0"/>
          </a:p>
        </p:txBody>
      </p:sp>
      <p:sp>
        <p:nvSpPr>
          <p:cNvPr id="4" name="Footer Placeholder 3">
            <a:extLst>
              <a:ext uri="{FF2B5EF4-FFF2-40B4-BE49-F238E27FC236}">
                <a16:creationId xmlns:a16="http://schemas.microsoft.com/office/drawing/2014/main" id="{F0A3D169-78A8-9046-8AA2-550977DB3777}"/>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2A231959-F9FB-3647-BC62-6289D848698E}"/>
              </a:ext>
            </a:extLst>
          </p:cNvPr>
          <p:cNvSpPr>
            <a:spLocks noGrp="1"/>
          </p:cNvSpPr>
          <p:nvPr>
            <p:ph type="sldNum" sz="quarter" idx="12"/>
          </p:nvPr>
        </p:nvSpPr>
        <p:spPr/>
        <p:txBody>
          <a:bodyPr/>
          <a:lstStyle/>
          <a:p>
            <a:pPr>
              <a:defRPr/>
            </a:pPr>
            <a:fld id="{659DFB22-C7E9-9E4B-8431-4E4E88AD005A}" type="slidenum">
              <a:rPr lang="en-US" smtClean="0"/>
              <a:pPr>
                <a:defRPr/>
              </a:pPr>
              <a:t>4</a:t>
            </a:fld>
            <a:endParaRPr lang="en-US"/>
          </a:p>
        </p:txBody>
      </p:sp>
    </p:spTree>
    <p:extLst>
      <p:ext uri="{BB962C8B-B14F-4D97-AF65-F5344CB8AC3E}">
        <p14:creationId xmlns:p14="http://schemas.microsoft.com/office/powerpoint/2010/main" val="27837969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0A3111-F322-4D47-98D6-282B3B4A3454}"/>
              </a:ext>
            </a:extLst>
          </p:cNvPr>
          <p:cNvSpPr>
            <a:spLocks noGrp="1"/>
          </p:cNvSpPr>
          <p:nvPr>
            <p:ph type="ftr" sz="quarter" idx="11"/>
          </p:nvPr>
        </p:nvSpPr>
        <p:spPr/>
        <p:txBody>
          <a:bodyPr/>
          <a:lstStyle/>
          <a:p>
            <a:pPr>
              <a:defRPr/>
            </a:pPr>
            <a:r>
              <a:rPr lang="en-US"/>
              <a:t>Class 2:  The State of Play II:  Other</a:t>
            </a:r>
          </a:p>
        </p:txBody>
      </p:sp>
      <p:sp>
        <p:nvSpPr>
          <p:cNvPr id="5" name="Slide Number Placeholder 4">
            <a:extLst>
              <a:ext uri="{FF2B5EF4-FFF2-40B4-BE49-F238E27FC236}">
                <a16:creationId xmlns:a16="http://schemas.microsoft.com/office/drawing/2014/main" id="{FD44435D-A94D-FE43-9FF5-AECE73B1716C}"/>
              </a:ext>
            </a:extLst>
          </p:cNvPr>
          <p:cNvSpPr>
            <a:spLocks noGrp="1"/>
          </p:cNvSpPr>
          <p:nvPr>
            <p:ph type="sldNum" sz="quarter" idx="12"/>
          </p:nvPr>
        </p:nvSpPr>
        <p:spPr/>
        <p:txBody>
          <a:bodyPr/>
          <a:lstStyle/>
          <a:p>
            <a:pPr>
              <a:defRPr/>
            </a:pPr>
            <a:fld id="{659DFB22-C7E9-9E4B-8431-4E4E88AD005A}" type="slidenum">
              <a:rPr lang="en-US" smtClean="0"/>
              <a:pPr>
                <a:defRPr/>
              </a:pPr>
              <a:t>40</a:t>
            </a:fld>
            <a:endParaRPr lang="en-US"/>
          </a:p>
        </p:txBody>
      </p:sp>
      <p:pic>
        <p:nvPicPr>
          <p:cNvPr id="2" name="Picture 1">
            <a:extLst>
              <a:ext uri="{FF2B5EF4-FFF2-40B4-BE49-F238E27FC236}">
                <a16:creationId xmlns:a16="http://schemas.microsoft.com/office/drawing/2014/main" id="{DF2C5ABD-A55C-584E-A6C2-0CDE61727FD2}"/>
              </a:ext>
            </a:extLst>
          </p:cNvPr>
          <p:cNvPicPr>
            <a:picLocks noChangeAspect="1"/>
          </p:cNvPicPr>
          <p:nvPr/>
        </p:nvPicPr>
        <p:blipFill>
          <a:blip r:embed="rId3"/>
          <a:stretch>
            <a:fillRect/>
          </a:stretch>
        </p:blipFill>
        <p:spPr>
          <a:xfrm>
            <a:off x="127000" y="1289050"/>
            <a:ext cx="8890000" cy="4279900"/>
          </a:xfrm>
          <a:prstGeom prst="rect">
            <a:avLst/>
          </a:prstGeom>
        </p:spPr>
      </p:pic>
      <p:sp>
        <p:nvSpPr>
          <p:cNvPr id="6" name="Rectangle 5">
            <a:extLst>
              <a:ext uri="{FF2B5EF4-FFF2-40B4-BE49-F238E27FC236}">
                <a16:creationId xmlns:a16="http://schemas.microsoft.com/office/drawing/2014/main" id="{4F311DD7-EA7A-A546-BA16-7A0D10C27ED9}"/>
              </a:ext>
            </a:extLst>
          </p:cNvPr>
          <p:cNvSpPr/>
          <p:nvPr/>
        </p:nvSpPr>
        <p:spPr>
          <a:xfrm>
            <a:off x="2514600" y="228600"/>
            <a:ext cx="3962400" cy="646331"/>
          </a:xfrm>
          <a:prstGeom prst="rect">
            <a:avLst/>
          </a:prstGeom>
          <a:solidFill>
            <a:schemeClr val="bg1"/>
          </a:solidFill>
        </p:spPr>
        <p:txBody>
          <a:bodyPr wrap="square">
            <a:spAutoFit/>
          </a:bodyPr>
          <a:lstStyle/>
          <a:p>
            <a:pPr algn="ctr"/>
            <a:r>
              <a:rPr lang="en-US" sz="3600" dirty="0"/>
              <a:t>Australia-China</a:t>
            </a:r>
          </a:p>
        </p:txBody>
      </p:sp>
    </p:spTree>
    <p:extLst>
      <p:ext uri="{BB962C8B-B14F-4D97-AF65-F5344CB8AC3E}">
        <p14:creationId xmlns:p14="http://schemas.microsoft.com/office/powerpoint/2010/main" val="37065865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Other:</a:t>
            </a:r>
            <a:br>
              <a:rPr lang="en-US" dirty="0"/>
            </a:br>
            <a:r>
              <a:rPr lang="en-US" dirty="0"/>
              <a:t>Australia-China (Smyth)</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p:txBody>
          <a:bodyPr/>
          <a:lstStyle/>
          <a:p>
            <a:r>
              <a:rPr lang="en-US" dirty="0"/>
              <a:t>What prompted the dispute between Australia and China? </a:t>
            </a:r>
          </a:p>
          <a:p>
            <a:r>
              <a:rPr lang="en-US" dirty="0"/>
              <a:t>What has China done to Australia? </a:t>
            </a:r>
          </a:p>
          <a:p>
            <a:r>
              <a:rPr lang="en-US" dirty="0"/>
              <a:t>Has Australia retaliated with trade restrictions against China? </a:t>
            </a:r>
          </a:p>
          <a:p>
            <a:r>
              <a:rPr lang="en-US" dirty="0"/>
              <a:t>How have Australian exporters and Chinese importers adapted? </a:t>
            </a:r>
          </a:p>
          <a:p>
            <a:r>
              <a:rPr lang="en-US" dirty="0"/>
              <a:t>If trade has not fallen, has any harm been done? </a:t>
            </a:r>
          </a:p>
        </p:txBody>
      </p:sp>
      <p:sp>
        <p:nvSpPr>
          <p:cNvPr id="4" name="Footer Placeholder 3">
            <a:extLst>
              <a:ext uri="{FF2B5EF4-FFF2-40B4-BE49-F238E27FC236}">
                <a16:creationId xmlns:a16="http://schemas.microsoft.com/office/drawing/2014/main" id="{A4A79D3E-9789-D048-B847-C3656DC434E9}"/>
              </a:ext>
            </a:extLst>
          </p:cNvPr>
          <p:cNvSpPr>
            <a:spLocks noGrp="1"/>
          </p:cNvSpPr>
          <p:nvPr>
            <p:ph type="ftr" sz="quarter" idx="11"/>
          </p:nvPr>
        </p:nvSpPr>
        <p:spPr/>
        <p:txBody>
          <a:bodyPr/>
          <a:lstStyle/>
          <a:p>
            <a:pPr>
              <a:defRPr/>
            </a:pPr>
            <a:r>
              <a:rPr lang="en-US"/>
              <a:t>Claas 1:  State of Play I: Trade Wars  </a:t>
            </a:r>
          </a:p>
        </p:txBody>
      </p:sp>
      <p:sp>
        <p:nvSpPr>
          <p:cNvPr id="5" name="Slide Number Placeholder 4">
            <a:extLst>
              <a:ext uri="{FF2B5EF4-FFF2-40B4-BE49-F238E27FC236}">
                <a16:creationId xmlns:a16="http://schemas.microsoft.com/office/drawing/2014/main" id="{E429F17F-23BB-344A-90D9-E6F2A2D91E9F}"/>
              </a:ext>
            </a:extLst>
          </p:cNvPr>
          <p:cNvSpPr>
            <a:spLocks noGrp="1"/>
          </p:cNvSpPr>
          <p:nvPr>
            <p:ph type="sldNum" sz="quarter" idx="12"/>
          </p:nvPr>
        </p:nvSpPr>
        <p:spPr/>
        <p:txBody>
          <a:bodyPr/>
          <a:lstStyle/>
          <a:p>
            <a:pPr>
              <a:defRPr/>
            </a:pPr>
            <a:fld id="{659DFB22-C7E9-9E4B-8431-4E4E88AD005A}" type="slidenum">
              <a:rPr lang="en-US" smtClean="0"/>
              <a:pPr>
                <a:defRPr/>
              </a:pPr>
              <a:t>41</a:t>
            </a:fld>
            <a:endParaRPr lang="en-US"/>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7750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0A3111-F322-4D47-98D6-282B3B4A3454}"/>
              </a:ext>
            </a:extLst>
          </p:cNvPr>
          <p:cNvSpPr>
            <a:spLocks noGrp="1"/>
          </p:cNvSpPr>
          <p:nvPr>
            <p:ph type="ftr" sz="quarter" idx="11"/>
          </p:nvPr>
        </p:nvSpPr>
        <p:spPr/>
        <p:txBody>
          <a:bodyPr/>
          <a:lstStyle/>
          <a:p>
            <a:pPr>
              <a:defRPr/>
            </a:pPr>
            <a:r>
              <a:rPr lang="en-US"/>
              <a:t>Class 2:  The State of Play II:  Other</a:t>
            </a:r>
          </a:p>
        </p:txBody>
      </p:sp>
      <p:sp>
        <p:nvSpPr>
          <p:cNvPr id="5" name="Slide Number Placeholder 4">
            <a:extLst>
              <a:ext uri="{FF2B5EF4-FFF2-40B4-BE49-F238E27FC236}">
                <a16:creationId xmlns:a16="http://schemas.microsoft.com/office/drawing/2014/main" id="{FD44435D-A94D-FE43-9FF5-AECE73B1716C}"/>
              </a:ext>
            </a:extLst>
          </p:cNvPr>
          <p:cNvSpPr>
            <a:spLocks noGrp="1"/>
          </p:cNvSpPr>
          <p:nvPr>
            <p:ph type="sldNum" sz="quarter" idx="12"/>
          </p:nvPr>
        </p:nvSpPr>
        <p:spPr/>
        <p:txBody>
          <a:bodyPr/>
          <a:lstStyle/>
          <a:p>
            <a:pPr>
              <a:defRPr/>
            </a:pPr>
            <a:fld id="{659DFB22-C7E9-9E4B-8431-4E4E88AD005A}" type="slidenum">
              <a:rPr lang="en-US" smtClean="0"/>
              <a:pPr>
                <a:defRPr/>
              </a:pPr>
              <a:t>42</a:t>
            </a:fld>
            <a:endParaRPr lang="en-US"/>
          </a:p>
        </p:txBody>
      </p:sp>
      <p:pic>
        <p:nvPicPr>
          <p:cNvPr id="2" name="Picture 1">
            <a:extLst>
              <a:ext uri="{FF2B5EF4-FFF2-40B4-BE49-F238E27FC236}">
                <a16:creationId xmlns:a16="http://schemas.microsoft.com/office/drawing/2014/main" id="{96853CAC-A49A-604C-9B5E-D167A2E9E199}"/>
              </a:ext>
            </a:extLst>
          </p:cNvPr>
          <p:cNvPicPr>
            <a:picLocks noChangeAspect="1"/>
          </p:cNvPicPr>
          <p:nvPr/>
        </p:nvPicPr>
        <p:blipFill>
          <a:blip r:embed="rId3"/>
          <a:stretch>
            <a:fillRect/>
          </a:stretch>
        </p:blipFill>
        <p:spPr>
          <a:xfrm>
            <a:off x="1244600" y="1054100"/>
            <a:ext cx="6654800" cy="4749800"/>
          </a:xfrm>
          <a:prstGeom prst="rect">
            <a:avLst/>
          </a:prstGeom>
        </p:spPr>
      </p:pic>
      <p:sp>
        <p:nvSpPr>
          <p:cNvPr id="6" name="TextBox 5">
            <a:extLst>
              <a:ext uri="{FF2B5EF4-FFF2-40B4-BE49-F238E27FC236}">
                <a16:creationId xmlns:a16="http://schemas.microsoft.com/office/drawing/2014/main" id="{7AB1281B-3EC9-EA4E-8143-EB07D5450270}"/>
              </a:ext>
            </a:extLst>
          </p:cNvPr>
          <p:cNvSpPr txBox="1"/>
          <p:nvPr/>
        </p:nvSpPr>
        <p:spPr>
          <a:xfrm>
            <a:off x="228600" y="6248400"/>
            <a:ext cx="2743200" cy="369332"/>
          </a:xfrm>
          <a:prstGeom prst="rect">
            <a:avLst/>
          </a:prstGeom>
          <a:noFill/>
        </p:spPr>
        <p:txBody>
          <a:bodyPr wrap="square" rtlCol="0">
            <a:spAutoFit/>
          </a:bodyPr>
          <a:lstStyle/>
          <a:p>
            <a:r>
              <a:rPr lang="en-US" dirty="0"/>
              <a:t>Smyth, </a:t>
            </a:r>
            <a:r>
              <a:rPr lang="en-US" i="1" dirty="0"/>
              <a:t>FT,</a:t>
            </a:r>
            <a:r>
              <a:rPr lang="en-US" dirty="0"/>
              <a:t> 5/25/21.</a:t>
            </a:r>
          </a:p>
        </p:txBody>
      </p:sp>
    </p:spTree>
    <p:extLst>
      <p:ext uri="{BB962C8B-B14F-4D97-AF65-F5344CB8AC3E}">
        <p14:creationId xmlns:p14="http://schemas.microsoft.com/office/powerpoint/2010/main" val="3829977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0A3111-F322-4D47-98D6-282B3B4A3454}"/>
              </a:ext>
            </a:extLst>
          </p:cNvPr>
          <p:cNvSpPr>
            <a:spLocks noGrp="1"/>
          </p:cNvSpPr>
          <p:nvPr>
            <p:ph type="ftr" sz="quarter" idx="11"/>
          </p:nvPr>
        </p:nvSpPr>
        <p:spPr/>
        <p:txBody>
          <a:bodyPr/>
          <a:lstStyle/>
          <a:p>
            <a:pPr>
              <a:defRPr/>
            </a:pPr>
            <a:r>
              <a:rPr lang="en-US"/>
              <a:t>Class 2:  The State of Play II:  Other</a:t>
            </a:r>
          </a:p>
        </p:txBody>
      </p:sp>
      <p:sp>
        <p:nvSpPr>
          <p:cNvPr id="5" name="Slide Number Placeholder 4">
            <a:extLst>
              <a:ext uri="{FF2B5EF4-FFF2-40B4-BE49-F238E27FC236}">
                <a16:creationId xmlns:a16="http://schemas.microsoft.com/office/drawing/2014/main" id="{FD44435D-A94D-FE43-9FF5-AECE73B1716C}"/>
              </a:ext>
            </a:extLst>
          </p:cNvPr>
          <p:cNvSpPr>
            <a:spLocks noGrp="1"/>
          </p:cNvSpPr>
          <p:nvPr>
            <p:ph type="sldNum" sz="quarter" idx="12"/>
          </p:nvPr>
        </p:nvSpPr>
        <p:spPr/>
        <p:txBody>
          <a:bodyPr/>
          <a:lstStyle/>
          <a:p>
            <a:pPr>
              <a:defRPr/>
            </a:pPr>
            <a:fld id="{659DFB22-C7E9-9E4B-8431-4E4E88AD005A}" type="slidenum">
              <a:rPr lang="en-US" smtClean="0"/>
              <a:pPr>
                <a:defRPr/>
              </a:pPr>
              <a:t>43</a:t>
            </a:fld>
            <a:endParaRPr lang="en-US"/>
          </a:p>
        </p:txBody>
      </p:sp>
      <p:pic>
        <p:nvPicPr>
          <p:cNvPr id="2" name="Picture 1">
            <a:extLst>
              <a:ext uri="{FF2B5EF4-FFF2-40B4-BE49-F238E27FC236}">
                <a16:creationId xmlns:a16="http://schemas.microsoft.com/office/drawing/2014/main" id="{CE4490E7-2110-7244-A4FF-0B15D8777CA0}"/>
              </a:ext>
            </a:extLst>
          </p:cNvPr>
          <p:cNvPicPr>
            <a:picLocks noChangeAspect="1"/>
          </p:cNvPicPr>
          <p:nvPr/>
        </p:nvPicPr>
        <p:blipFill>
          <a:blip r:embed="rId3"/>
          <a:stretch>
            <a:fillRect/>
          </a:stretch>
        </p:blipFill>
        <p:spPr>
          <a:xfrm>
            <a:off x="1054100" y="914400"/>
            <a:ext cx="7035800" cy="5029200"/>
          </a:xfrm>
          <a:prstGeom prst="rect">
            <a:avLst/>
          </a:prstGeom>
        </p:spPr>
      </p:pic>
      <p:sp>
        <p:nvSpPr>
          <p:cNvPr id="6" name="TextBox 5">
            <a:extLst>
              <a:ext uri="{FF2B5EF4-FFF2-40B4-BE49-F238E27FC236}">
                <a16:creationId xmlns:a16="http://schemas.microsoft.com/office/drawing/2014/main" id="{D65B90CD-7494-744A-85FC-FE363685E303}"/>
              </a:ext>
            </a:extLst>
          </p:cNvPr>
          <p:cNvSpPr txBox="1"/>
          <p:nvPr/>
        </p:nvSpPr>
        <p:spPr>
          <a:xfrm>
            <a:off x="228600" y="6248400"/>
            <a:ext cx="2743200" cy="369332"/>
          </a:xfrm>
          <a:prstGeom prst="rect">
            <a:avLst/>
          </a:prstGeom>
          <a:noFill/>
        </p:spPr>
        <p:txBody>
          <a:bodyPr wrap="square" rtlCol="0">
            <a:spAutoFit/>
          </a:bodyPr>
          <a:lstStyle/>
          <a:p>
            <a:r>
              <a:rPr lang="en-US" dirty="0"/>
              <a:t>Smyth, </a:t>
            </a:r>
            <a:r>
              <a:rPr lang="en-US" i="1" dirty="0"/>
              <a:t>FT,</a:t>
            </a:r>
            <a:r>
              <a:rPr lang="en-US" dirty="0"/>
              <a:t> 5/25/21.</a:t>
            </a:r>
          </a:p>
        </p:txBody>
      </p:sp>
    </p:spTree>
    <p:extLst>
      <p:ext uri="{BB962C8B-B14F-4D97-AF65-F5344CB8AC3E}">
        <p14:creationId xmlns:p14="http://schemas.microsoft.com/office/powerpoint/2010/main" val="31936618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0A3111-F322-4D47-98D6-282B3B4A3454}"/>
              </a:ext>
            </a:extLst>
          </p:cNvPr>
          <p:cNvSpPr>
            <a:spLocks noGrp="1"/>
          </p:cNvSpPr>
          <p:nvPr>
            <p:ph type="ftr" sz="quarter" idx="11"/>
          </p:nvPr>
        </p:nvSpPr>
        <p:spPr/>
        <p:txBody>
          <a:bodyPr/>
          <a:lstStyle/>
          <a:p>
            <a:pPr>
              <a:defRPr/>
            </a:pPr>
            <a:r>
              <a:rPr lang="en-US"/>
              <a:t>Class 2:  The State of Play II:  Other</a:t>
            </a:r>
          </a:p>
        </p:txBody>
      </p:sp>
      <p:sp>
        <p:nvSpPr>
          <p:cNvPr id="5" name="Slide Number Placeholder 4">
            <a:extLst>
              <a:ext uri="{FF2B5EF4-FFF2-40B4-BE49-F238E27FC236}">
                <a16:creationId xmlns:a16="http://schemas.microsoft.com/office/drawing/2014/main" id="{FD44435D-A94D-FE43-9FF5-AECE73B1716C}"/>
              </a:ext>
            </a:extLst>
          </p:cNvPr>
          <p:cNvSpPr>
            <a:spLocks noGrp="1"/>
          </p:cNvSpPr>
          <p:nvPr>
            <p:ph type="sldNum" sz="quarter" idx="12"/>
          </p:nvPr>
        </p:nvSpPr>
        <p:spPr/>
        <p:txBody>
          <a:bodyPr/>
          <a:lstStyle/>
          <a:p>
            <a:pPr>
              <a:defRPr/>
            </a:pPr>
            <a:fld id="{659DFB22-C7E9-9E4B-8431-4E4E88AD005A}" type="slidenum">
              <a:rPr lang="en-US" smtClean="0"/>
              <a:pPr>
                <a:defRPr/>
              </a:pPr>
              <a:t>44</a:t>
            </a:fld>
            <a:endParaRPr lang="en-US"/>
          </a:p>
        </p:txBody>
      </p:sp>
      <p:pic>
        <p:nvPicPr>
          <p:cNvPr id="2" name="Picture 1">
            <a:extLst>
              <a:ext uri="{FF2B5EF4-FFF2-40B4-BE49-F238E27FC236}">
                <a16:creationId xmlns:a16="http://schemas.microsoft.com/office/drawing/2014/main" id="{53658125-D571-0C42-B6B7-A3BC60096DEA}"/>
              </a:ext>
            </a:extLst>
          </p:cNvPr>
          <p:cNvPicPr>
            <a:picLocks noChangeAspect="1"/>
          </p:cNvPicPr>
          <p:nvPr/>
        </p:nvPicPr>
        <p:blipFill>
          <a:blip r:embed="rId3"/>
          <a:stretch>
            <a:fillRect/>
          </a:stretch>
        </p:blipFill>
        <p:spPr>
          <a:xfrm>
            <a:off x="0" y="1095768"/>
            <a:ext cx="9144000" cy="4666463"/>
          </a:xfrm>
          <a:prstGeom prst="rect">
            <a:avLst/>
          </a:prstGeom>
        </p:spPr>
      </p:pic>
      <p:sp>
        <p:nvSpPr>
          <p:cNvPr id="6" name="Rectangle 5">
            <a:extLst>
              <a:ext uri="{FF2B5EF4-FFF2-40B4-BE49-F238E27FC236}">
                <a16:creationId xmlns:a16="http://schemas.microsoft.com/office/drawing/2014/main" id="{E9BB0D94-FDD3-F243-A6E6-E9AF5A1EF1D1}"/>
              </a:ext>
            </a:extLst>
          </p:cNvPr>
          <p:cNvSpPr/>
          <p:nvPr/>
        </p:nvSpPr>
        <p:spPr>
          <a:xfrm>
            <a:off x="990600" y="381000"/>
            <a:ext cx="7239000" cy="646331"/>
          </a:xfrm>
          <a:prstGeom prst="rect">
            <a:avLst/>
          </a:prstGeom>
          <a:solidFill>
            <a:schemeClr val="bg1"/>
          </a:solidFill>
        </p:spPr>
        <p:txBody>
          <a:bodyPr wrap="square">
            <a:spAutoFit/>
          </a:bodyPr>
          <a:lstStyle/>
          <a:p>
            <a:pPr algn="ctr"/>
            <a:r>
              <a:rPr lang="en-US" sz="3600" dirty="0"/>
              <a:t>China-EU Investment Agreement</a:t>
            </a:r>
          </a:p>
        </p:txBody>
      </p:sp>
    </p:spTree>
    <p:extLst>
      <p:ext uri="{BB962C8B-B14F-4D97-AF65-F5344CB8AC3E}">
        <p14:creationId xmlns:p14="http://schemas.microsoft.com/office/powerpoint/2010/main" val="18839211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Other:</a:t>
            </a:r>
            <a:br>
              <a:rPr lang="en-US" dirty="0"/>
            </a:br>
            <a:r>
              <a:rPr lang="en-US" dirty="0"/>
              <a:t>China-EU Investment  (E&amp;M)</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p:txBody>
          <a:bodyPr/>
          <a:lstStyle/>
          <a:p>
            <a:r>
              <a:rPr lang="en-US" dirty="0"/>
              <a:t>What does the agreement do?</a:t>
            </a:r>
          </a:p>
          <a:p>
            <a:r>
              <a:rPr lang="en-US" dirty="0"/>
              <a:t>Why is this more a victory for China than for the EU? </a:t>
            </a:r>
          </a:p>
          <a:p>
            <a:r>
              <a:rPr lang="en-US" dirty="0"/>
              <a:t>What is the only constituency in the EU that is mentioned here as supporting the agreement? </a:t>
            </a:r>
          </a:p>
          <a:p>
            <a:r>
              <a:rPr lang="en-US" dirty="0"/>
              <a:t>How long did these negotiations take, and what prompted them to finish when they did?  </a:t>
            </a:r>
          </a:p>
          <a:p>
            <a:endParaRPr lang="en-US" dirty="0"/>
          </a:p>
        </p:txBody>
      </p:sp>
      <p:sp>
        <p:nvSpPr>
          <p:cNvPr id="4" name="Footer Placeholder 3">
            <a:extLst>
              <a:ext uri="{FF2B5EF4-FFF2-40B4-BE49-F238E27FC236}">
                <a16:creationId xmlns:a16="http://schemas.microsoft.com/office/drawing/2014/main" id="{A4A79D3E-9789-D048-B847-C3656DC434E9}"/>
              </a:ext>
            </a:extLst>
          </p:cNvPr>
          <p:cNvSpPr>
            <a:spLocks noGrp="1"/>
          </p:cNvSpPr>
          <p:nvPr>
            <p:ph type="ftr" sz="quarter" idx="11"/>
          </p:nvPr>
        </p:nvSpPr>
        <p:spPr/>
        <p:txBody>
          <a:bodyPr/>
          <a:lstStyle/>
          <a:p>
            <a:pPr>
              <a:defRPr/>
            </a:pPr>
            <a:r>
              <a:rPr lang="en-US"/>
              <a:t>Claas 1:  State of Play I: Trade Wars  </a:t>
            </a:r>
          </a:p>
        </p:txBody>
      </p:sp>
      <p:sp>
        <p:nvSpPr>
          <p:cNvPr id="5" name="Slide Number Placeholder 4">
            <a:extLst>
              <a:ext uri="{FF2B5EF4-FFF2-40B4-BE49-F238E27FC236}">
                <a16:creationId xmlns:a16="http://schemas.microsoft.com/office/drawing/2014/main" id="{E429F17F-23BB-344A-90D9-E6F2A2D91E9F}"/>
              </a:ext>
            </a:extLst>
          </p:cNvPr>
          <p:cNvSpPr>
            <a:spLocks noGrp="1"/>
          </p:cNvSpPr>
          <p:nvPr>
            <p:ph type="sldNum" sz="quarter" idx="12"/>
          </p:nvPr>
        </p:nvSpPr>
        <p:spPr/>
        <p:txBody>
          <a:bodyPr/>
          <a:lstStyle/>
          <a:p>
            <a:pPr>
              <a:defRPr/>
            </a:pPr>
            <a:fld id="{659DFB22-C7E9-9E4B-8431-4E4E88AD005A}" type="slidenum">
              <a:rPr lang="en-US" smtClean="0"/>
              <a:pPr>
                <a:defRPr/>
              </a:pPr>
              <a:t>45</a:t>
            </a:fld>
            <a:endParaRPr lang="en-US"/>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17424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0A3111-F322-4D47-98D6-282B3B4A3454}"/>
              </a:ext>
            </a:extLst>
          </p:cNvPr>
          <p:cNvSpPr>
            <a:spLocks noGrp="1"/>
          </p:cNvSpPr>
          <p:nvPr>
            <p:ph type="ftr" sz="quarter" idx="11"/>
          </p:nvPr>
        </p:nvSpPr>
        <p:spPr/>
        <p:txBody>
          <a:bodyPr/>
          <a:lstStyle/>
          <a:p>
            <a:pPr>
              <a:defRPr/>
            </a:pPr>
            <a:r>
              <a:rPr lang="en-US"/>
              <a:t>Class 2:  The State of Play II:  Other</a:t>
            </a:r>
          </a:p>
        </p:txBody>
      </p:sp>
      <p:sp>
        <p:nvSpPr>
          <p:cNvPr id="5" name="Slide Number Placeholder 4">
            <a:extLst>
              <a:ext uri="{FF2B5EF4-FFF2-40B4-BE49-F238E27FC236}">
                <a16:creationId xmlns:a16="http://schemas.microsoft.com/office/drawing/2014/main" id="{FD44435D-A94D-FE43-9FF5-AECE73B1716C}"/>
              </a:ext>
            </a:extLst>
          </p:cNvPr>
          <p:cNvSpPr>
            <a:spLocks noGrp="1"/>
          </p:cNvSpPr>
          <p:nvPr>
            <p:ph type="sldNum" sz="quarter" idx="12"/>
          </p:nvPr>
        </p:nvSpPr>
        <p:spPr/>
        <p:txBody>
          <a:bodyPr/>
          <a:lstStyle/>
          <a:p>
            <a:pPr>
              <a:defRPr/>
            </a:pPr>
            <a:fld id="{659DFB22-C7E9-9E4B-8431-4E4E88AD005A}" type="slidenum">
              <a:rPr lang="en-US" smtClean="0"/>
              <a:pPr>
                <a:defRPr/>
              </a:pPr>
              <a:t>46</a:t>
            </a:fld>
            <a:endParaRPr lang="en-US"/>
          </a:p>
        </p:txBody>
      </p:sp>
    </p:spTree>
    <p:extLst>
      <p:ext uri="{BB962C8B-B14F-4D97-AF65-F5344CB8AC3E}">
        <p14:creationId xmlns:p14="http://schemas.microsoft.com/office/powerpoint/2010/main" val="1976342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2D564-F52F-8B49-9EE0-D70087C5E61B}"/>
              </a:ext>
            </a:extLst>
          </p:cNvPr>
          <p:cNvSpPr>
            <a:spLocks noGrp="1"/>
          </p:cNvSpPr>
          <p:nvPr>
            <p:ph type="title"/>
          </p:nvPr>
        </p:nvSpPr>
        <p:spPr/>
        <p:txBody>
          <a:bodyPr/>
          <a:lstStyle/>
          <a:p>
            <a:r>
              <a:rPr lang="en-US" dirty="0"/>
              <a:t>World Trade Growth</a:t>
            </a:r>
          </a:p>
        </p:txBody>
      </p:sp>
      <p:sp>
        <p:nvSpPr>
          <p:cNvPr id="4" name="Footer Placeholder 3">
            <a:extLst>
              <a:ext uri="{FF2B5EF4-FFF2-40B4-BE49-F238E27FC236}">
                <a16:creationId xmlns:a16="http://schemas.microsoft.com/office/drawing/2014/main" id="{C446E0AB-9A72-C84E-9B72-06E314D47C13}"/>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22A8FA77-01AD-6D45-A9EA-2878D77FFE7C}"/>
              </a:ext>
            </a:extLst>
          </p:cNvPr>
          <p:cNvSpPr>
            <a:spLocks noGrp="1"/>
          </p:cNvSpPr>
          <p:nvPr>
            <p:ph type="sldNum" sz="quarter" idx="12"/>
          </p:nvPr>
        </p:nvSpPr>
        <p:spPr/>
        <p:txBody>
          <a:bodyPr/>
          <a:lstStyle/>
          <a:p>
            <a:pPr>
              <a:defRPr/>
            </a:pPr>
            <a:fld id="{659DFB22-C7E9-9E4B-8431-4E4E88AD005A}" type="slidenum">
              <a:rPr lang="en-US" smtClean="0"/>
              <a:pPr>
                <a:defRPr/>
              </a:pPr>
              <a:t>5</a:t>
            </a:fld>
            <a:endParaRPr lang="en-US"/>
          </a:p>
        </p:txBody>
      </p:sp>
      <p:pic>
        <p:nvPicPr>
          <p:cNvPr id="6" name="Picture 5">
            <a:extLst>
              <a:ext uri="{FF2B5EF4-FFF2-40B4-BE49-F238E27FC236}">
                <a16:creationId xmlns:a16="http://schemas.microsoft.com/office/drawing/2014/main" id="{1E1B64A0-38F1-764B-A948-2C7166546258}"/>
              </a:ext>
            </a:extLst>
          </p:cNvPr>
          <p:cNvPicPr>
            <a:picLocks noChangeAspect="1"/>
          </p:cNvPicPr>
          <p:nvPr/>
        </p:nvPicPr>
        <p:blipFill>
          <a:blip r:embed="rId3"/>
          <a:stretch>
            <a:fillRect/>
          </a:stretch>
        </p:blipFill>
        <p:spPr>
          <a:xfrm>
            <a:off x="609600" y="1143000"/>
            <a:ext cx="7935687" cy="4965346"/>
          </a:xfrm>
          <a:prstGeom prst="rect">
            <a:avLst/>
          </a:prstGeom>
        </p:spPr>
      </p:pic>
    </p:spTree>
    <p:extLst>
      <p:ext uri="{BB962C8B-B14F-4D97-AF65-F5344CB8AC3E}">
        <p14:creationId xmlns:p14="http://schemas.microsoft.com/office/powerpoint/2010/main" val="3445036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4"/>
          <p:cNvSpPr>
            <a:spLocks noGrp="1"/>
          </p:cNvSpPr>
          <p:nvPr>
            <p:ph type="ftr" sz="quarter" idx="11"/>
          </p:nvPr>
        </p:nvSpPr>
        <p:spPr>
          <a:xfrm>
            <a:off x="3124200" y="6245225"/>
            <a:ext cx="2895600" cy="476250"/>
          </a:xfrm>
          <a:noFill/>
        </p:spPr>
        <p:txBody>
          <a:bodyPr/>
          <a:lstStyle/>
          <a:p>
            <a:r>
              <a:rPr lang="en-US">
                <a:latin typeface="Arial" pitchFamily="-109" charset="0"/>
              </a:rPr>
              <a:t>Class 0:  Introduction &amp; Overview</a:t>
            </a:r>
            <a:endParaRPr lang="en-US" dirty="0">
              <a:latin typeface="Arial" pitchFamily="-109" charset="0"/>
            </a:endParaRPr>
          </a:p>
        </p:txBody>
      </p:sp>
      <p:sp>
        <p:nvSpPr>
          <p:cNvPr id="29699" name="Slide Number Placeholder 5"/>
          <p:cNvSpPr>
            <a:spLocks noGrp="1"/>
          </p:cNvSpPr>
          <p:nvPr>
            <p:ph type="sldNum" sz="quarter" idx="12"/>
          </p:nvPr>
        </p:nvSpPr>
        <p:spPr>
          <a:noFill/>
        </p:spPr>
        <p:txBody>
          <a:bodyPr/>
          <a:lstStyle/>
          <a:p>
            <a:fld id="{7C4CCD31-DF18-E24B-8454-0432F923D698}" type="slidenum">
              <a:rPr lang="en-US" smtClean="0">
                <a:latin typeface="Arial" pitchFamily="-109" charset="0"/>
              </a:rPr>
              <a:pPr/>
              <a:t>6</a:t>
            </a:fld>
            <a:endParaRPr lang="en-US">
              <a:latin typeface="Arial" pitchFamily="-109" charset="0"/>
            </a:endParaRPr>
          </a:p>
        </p:txBody>
      </p:sp>
      <p:sp>
        <p:nvSpPr>
          <p:cNvPr id="29700" name="Rectangle 2"/>
          <p:cNvSpPr>
            <a:spLocks noGrp="1" noChangeArrowheads="1"/>
          </p:cNvSpPr>
          <p:nvPr>
            <p:ph type="title"/>
          </p:nvPr>
        </p:nvSpPr>
        <p:spPr>
          <a:xfrm>
            <a:off x="381000" y="2590800"/>
            <a:ext cx="8229600" cy="1143000"/>
          </a:xfrm>
        </p:spPr>
        <p:txBody>
          <a:bodyPr/>
          <a:lstStyle/>
          <a:p>
            <a:pPr eaLnBrk="1" hangingPunct="1"/>
            <a:r>
              <a:rPr lang="en-US" sz="6000" b="1" dirty="0">
                <a:solidFill>
                  <a:srgbClr val="00B050"/>
                </a:solidFill>
                <a:ea typeface="ＭＳ Ｐゴシック" pitchFamily="-109" charset="-128"/>
                <a:cs typeface="ＭＳ Ｐゴシック" pitchFamily="-109" charset="-128"/>
              </a:rPr>
              <a:t>Pause for Discussion</a:t>
            </a:r>
          </a:p>
        </p:txBody>
      </p:sp>
      <p:sp>
        <p:nvSpPr>
          <p:cNvPr id="6" name="Rectangle 5"/>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498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from KOM</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p:txBody>
          <a:bodyPr/>
          <a:lstStyle/>
          <a:p>
            <a:r>
              <a:rPr lang="en-US" dirty="0"/>
              <a:t>How much has trade grown? why? </a:t>
            </a:r>
          </a:p>
          <a:p>
            <a:r>
              <a:rPr lang="en-US" dirty="0"/>
              <a:t>Who gains from trade?  </a:t>
            </a:r>
          </a:p>
          <a:p>
            <a:r>
              <a:rPr lang="en-US" dirty="0"/>
              <a:t>What does trade between two countries depend on?  </a:t>
            </a:r>
          </a:p>
          <a:p>
            <a:r>
              <a:rPr lang="en-US" dirty="0"/>
              <a:t>Why is the gravity model useful? </a:t>
            </a:r>
          </a:p>
          <a:p>
            <a:r>
              <a:rPr lang="en-US" dirty="0"/>
              <a:t>Do national borders interfere with trade? </a:t>
            </a:r>
          </a:p>
          <a:p>
            <a:r>
              <a:rPr lang="en-US" dirty="0"/>
              <a:t>Why is trade in services growing? </a:t>
            </a:r>
          </a:p>
        </p:txBody>
      </p:sp>
      <p:sp>
        <p:nvSpPr>
          <p:cNvPr id="4" name="Footer Placeholder 3">
            <a:extLst>
              <a:ext uri="{FF2B5EF4-FFF2-40B4-BE49-F238E27FC236}">
                <a16:creationId xmlns:a16="http://schemas.microsoft.com/office/drawing/2014/main" id="{A4A79D3E-9789-D048-B847-C3656DC434E9}"/>
              </a:ext>
            </a:extLst>
          </p:cNvPr>
          <p:cNvSpPr>
            <a:spLocks noGrp="1"/>
          </p:cNvSpPr>
          <p:nvPr>
            <p:ph type="ftr" sz="quarter" idx="11"/>
          </p:nvPr>
        </p:nvSpPr>
        <p:spPr/>
        <p:txBody>
          <a:bodyPr/>
          <a:lstStyle/>
          <a:p>
            <a:pPr>
              <a:defRPr/>
            </a:pPr>
            <a:r>
              <a:rPr lang="en-US"/>
              <a:t>Claas 1:  State of Play I: Trade Wars  </a:t>
            </a:r>
          </a:p>
        </p:txBody>
      </p:sp>
      <p:sp>
        <p:nvSpPr>
          <p:cNvPr id="5" name="Slide Number Placeholder 4">
            <a:extLst>
              <a:ext uri="{FF2B5EF4-FFF2-40B4-BE49-F238E27FC236}">
                <a16:creationId xmlns:a16="http://schemas.microsoft.com/office/drawing/2014/main" id="{E429F17F-23BB-344A-90D9-E6F2A2D91E9F}"/>
              </a:ext>
            </a:extLst>
          </p:cNvPr>
          <p:cNvSpPr>
            <a:spLocks noGrp="1"/>
          </p:cNvSpPr>
          <p:nvPr>
            <p:ph type="sldNum" sz="quarter" idx="12"/>
          </p:nvPr>
        </p:nvSpPr>
        <p:spPr/>
        <p:txBody>
          <a:bodyPr/>
          <a:lstStyle/>
          <a:p>
            <a:pPr>
              <a:defRPr/>
            </a:pPr>
            <a:fld id="{659DFB22-C7E9-9E4B-8431-4E4E88AD005A}" type="slidenum">
              <a:rPr lang="en-US" smtClean="0"/>
              <a:pPr>
                <a:defRPr/>
              </a:pPr>
              <a:t>7</a:t>
            </a:fld>
            <a:endParaRPr lang="en-US"/>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5634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F954-7B53-1141-8301-BEA4F925F4AC}"/>
              </a:ext>
            </a:extLst>
          </p:cNvPr>
          <p:cNvSpPr>
            <a:spLocks noGrp="1"/>
          </p:cNvSpPr>
          <p:nvPr>
            <p:ph type="title"/>
          </p:nvPr>
        </p:nvSpPr>
        <p:spPr/>
        <p:txBody>
          <a:bodyPr/>
          <a:lstStyle/>
          <a:p>
            <a:r>
              <a:rPr lang="en-US" dirty="0"/>
              <a:t>Brexit</a:t>
            </a:r>
          </a:p>
        </p:txBody>
      </p:sp>
      <p:sp>
        <p:nvSpPr>
          <p:cNvPr id="3" name="Content Placeholder 2">
            <a:extLst>
              <a:ext uri="{FF2B5EF4-FFF2-40B4-BE49-F238E27FC236}">
                <a16:creationId xmlns:a16="http://schemas.microsoft.com/office/drawing/2014/main" id="{238C8B56-DCE4-4846-909C-ADE6BC4791FD}"/>
              </a:ext>
            </a:extLst>
          </p:cNvPr>
          <p:cNvSpPr>
            <a:spLocks noGrp="1"/>
          </p:cNvSpPr>
          <p:nvPr>
            <p:ph idx="1"/>
          </p:nvPr>
        </p:nvSpPr>
        <p:spPr/>
        <p:txBody>
          <a:bodyPr/>
          <a:lstStyle/>
          <a:p>
            <a:r>
              <a:rPr lang="en-US" dirty="0"/>
              <a:t>Brexit Timeline</a:t>
            </a:r>
          </a:p>
          <a:p>
            <a:pPr lvl="1"/>
            <a:r>
              <a:rPr lang="en-US" dirty="0"/>
              <a:t>Jun 23, 2016:  Referendum</a:t>
            </a:r>
          </a:p>
          <a:p>
            <a:pPr lvl="2"/>
            <a:r>
              <a:rPr lang="en-US" dirty="0"/>
              <a:t>UK votes to leave EU</a:t>
            </a:r>
          </a:p>
          <a:p>
            <a:pPr lvl="1"/>
            <a:r>
              <a:rPr lang="en-US" dirty="0"/>
              <a:t>Mar 29, 2017:  EU exit provision triggered</a:t>
            </a:r>
          </a:p>
          <a:p>
            <a:pPr lvl="2"/>
            <a:r>
              <a:rPr lang="en-US" dirty="0"/>
              <a:t>UK PM initiates 2-year exit process</a:t>
            </a:r>
          </a:p>
          <a:p>
            <a:pPr lvl="1"/>
            <a:r>
              <a:rPr lang="en-US" dirty="0"/>
              <a:t>2019: Several extensions asked and given</a:t>
            </a:r>
          </a:p>
          <a:p>
            <a:pPr lvl="1"/>
            <a:r>
              <a:rPr lang="en-US" dirty="0"/>
              <a:t>Jan 31, 2020:  UK leaves EU</a:t>
            </a:r>
          </a:p>
          <a:p>
            <a:pPr lvl="2"/>
            <a:r>
              <a:rPr lang="en-US" dirty="0"/>
              <a:t>Transition period (policies unchanged) thru 2020</a:t>
            </a:r>
          </a:p>
          <a:p>
            <a:pPr lvl="1"/>
            <a:r>
              <a:rPr lang="en-US" dirty="0"/>
              <a:t>Dec 31, 2020:  Transition period ends</a:t>
            </a:r>
          </a:p>
          <a:p>
            <a:pPr lvl="1"/>
            <a:endParaRPr lang="en-US" dirty="0"/>
          </a:p>
          <a:p>
            <a:pPr lvl="1"/>
            <a:endParaRPr lang="en-US" dirty="0"/>
          </a:p>
        </p:txBody>
      </p:sp>
      <p:sp>
        <p:nvSpPr>
          <p:cNvPr id="4" name="Footer Placeholder 3">
            <a:extLst>
              <a:ext uri="{FF2B5EF4-FFF2-40B4-BE49-F238E27FC236}">
                <a16:creationId xmlns:a16="http://schemas.microsoft.com/office/drawing/2014/main" id="{1FAAE3D9-930E-8E41-A07A-4C424A881A9E}"/>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D3BCE128-8B29-0D42-BAAE-4F67F2D11BA2}"/>
              </a:ext>
            </a:extLst>
          </p:cNvPr>
          <p:cNvSpPr>
            <a:spLocks noGrp="1"/>
          </p:cNvSpPr>
          <p:nvPr>
            <p:ph type="sldNum" sz="quarter" idx="12"/>
          </p:nvPr>
        </p:nvSpPr>
        <p:spPr/>
        <p:txBody>
          <a:bodyPr/>
          <a:lstStyle/>
          <a:p>
            <a:pPr>
              <a:defRPr/>
            </a:pPr>
            <a:fld id="{659DFB22-C7E9-9E4B-8431-4E4E88AD005A}" type="slidenum">
              <a:rPr lang="en-US" smtClean="0"/>
              <a:pPr>
                <a:defRPr/>
              </a:pPr>
              <a:t>8</a:t>
            </a:fld>
            <a:endParaRPr lang="en-US"/>
          </a:p>
        </p:txBody>
      </p:sp>
    </p:spTree>
    <p:extLst>
      <p:ext uri="{BB962C8B-B14F-4D97-AF65-F5344CB8AC3E}">
        <p14:creationId xmlns:p14="http://schemas.microsoft.com/office/powerpoint/2010/main" val="2483966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F954-7B53-1141-8301-BEA4F925F4AC}"/>
              </a:ext>
            </a:extLst>
          </p:cNvPr>
          <p:cNvSpPr>
            <a:spLocks noGrp="1"/>
          </p:cNvSpPr>
          <p:nvPr>
            <p:ph type="title"/>
          </p:nvPr>
        </p:nvSpPr>
        <p:spPr/>
        <p:txBody>
          <a:bodyPr/>
          <a:lstStyle/>
          <a:p>
            <a:r>
              <a:rPr lang="en-US" dirty="0"/>
              <a:t>Brexit</a:t>
            </a:r>
          </a:p>
        </p:txBody>
      </p:sp>
      <p:sp>
        <p:nvSpPr>
          <p:cNvPr id="3" name="Content Placeholder 2">
            <a:extLst>
              <a:ext uri="{FF2B5EF4-FFF2-40B4-BE49-F238E27FC236}">
                <a16:creationId xmlns:a16="http://schemas.microsoft.com/office/drawing/2014/main" id="{238C8B56-DCE4-4846-909C-ADE6BC4791FD}"/>
              </a:ext>
            </a:extLst>
          </p:cNvPr>
          <p:cNvSpPr>
            <a:spLocks noGrp="1"/>
          </p:cNvSpPr>
          <p:nvPr>
            <p:ph idx="1"/>
          </p:nvPr>
        </p:nvSpPr>
        <p:spPr/>
        <p:txBody>
          <a:bodyPr/>
          <a:lstStyle/>
          <a:p>
            <a:r>
              <a:rPr lang="en-US" dirty="0"/>
              <a:t>The Brexit Agreement</a:t>
            </a:r>
          </a:p>
          <a:p>
            <a:pPr lvl="1"/>
            <a:r>
              <a:rPr lang="en-US" dirty="0"/>
              <a:t>Reached Dec 24, 2020</a:t>
            </a:r>
          </a:p>
          <a:p>
            <a:pPr lvl="2"/>
            <a:r>
              <a:rPr lang="en-US" dirty="0"/>
              <a:t>EU Ambassadors approved Dec 28</a:t>
            </a:r>
          </a:p>
          <a:p>
            <a:pPr lvl="2"/>
            <a:r>
              <a:rPr lang="en-US" dirty="0"/>
              <a:t>UK MPs approved Dec 30</a:t>
            </a:r>
          </a:p>
          <a:p>
            <a:pPr lvl="2"/>
            <a:r>
              <a:rPr lang="en-US" dirty="0"/>
              <a:t>Signed Dec 30</a:t>
            </a:r>
          </a:p>
          <a:p>
            <a:pPr lvl="2"/>
            <a:r>
              <a:rPr lang="en-US" dirty="0"/>
              <a:t>Effective provisionally Jan 1, 2021</a:t>
            </a:r>
          </a:p>
          <a:p>
            <a:pPr lvl="2"/>
            <a:r>
              <a:rPr lang="en-US" dirty="0"/>
              <a:t>Entered into force May 1, 2021, after ratification</a:t>
            </a:r>
          </a:p>
          <a:p>
            <a:pPr lvl="1"/>
            <a:r>
              <a:rPr lang="en-US" dirty="0"/>
              <a:t>Title:  “Trade and Cooperation Agreement”</a:t>
            </a:r>
          </a:p>
          <a:p>
            <a:pPr lvl="1"/>
            <a:endParaRPr lang="en-US" dirty="0"/>
          </a:p>
        </p:txBody>
      </p:sp>
      <p:sp>
        <p:nvSpPr>
          <p:cNvPr id="4" name="Footer Placeholder 3">
            <a:extLst>
              <a:ext uri="{FF2B5EF4-FFF2-40B4-BE49-F238E27FC236}">
                <a16:creationId xmlns:a16="http://schemas.microsoft.com/office/drawing/2014/main" id="{1FAAE3D9-930E-8E41-A07A-4C424A881A9E}"/>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D3BCE128-8B29-0D42-BAAE-4F67F2D11BA2}"/>
              </a:ext>
            </a:extLst>
          </p:cNvPr>
          <p:cNvSpPr>
            <a:spLocks noGrp="1"/>
          </p:cNvSpPr>
          <p:nvPr>
            <p:ph type="sldNum" sz="quarter" idx="12"/>
          </p:nvPr>
        </p:nvSpPr>
        <p:spPr/>
        <p:txBody>
          <a:bodyPr/>
          <a:lstStyle/>
          <a:p>
            <a:pPr>
              <a:defRPr/>
            </a:pPr>
            <a:fld id="{659DFB22-C7E9-9E4B-8431-4E4E88AD005A}" type="slidenum">
              <a:rPr lang="en-US" smtClean="0"/>
              <a:pPr>
                <a:defRPr/>
              </a:pPr>
              <a:t>9</a:t>
            </a:fld>
            <a:endParaRPr lang="en-US"/>
          </a:p>
        </p:txBody>
      </p:sp>
    </p:spTree>
    <p:extLst>
      <p:ext uri="{BB962C8B-B14F-4D97-AF65-F5344CB8AC3E}">
        <p14:creationId xmlns:p14="http://schemas.microsoft.com/office/powerpoint/2010/main" val="3022862606"/>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89529</TotalTime>
  <Words>2618</Words>
  <Application>Microsoft Macintosh PowerPoint</Application>
  <PresentationFormat>On-screen Show (4:3)</PresentationFormat>
  <Paragraphs>337</Paragraphs>
  <Slides>46</Slides>
  <Notes>27</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46</vt:i4>
      </vt:variant>
    </vt:vector>
  </HeadingPairs>
  <TitlesOfParts>
    <vt:vector size="48" baseType="lpstr">
      <vt:lpstr>Arial</vt:lpstr>
      <vt:lpstr>Default Design</vt:lpstr>
      <vt:lpstr>Class 2  The State of Play in International Trade and Trade Policy II:   Other  by Alan V. Deardorff University of Michigan 2021</vt:lpstr>
      <vt:lpstr>Announcements</vt:lpstr>
      <vt:lpstr>Pause for News</vt:lpstr>
      <vt:lpstr>State of Play:  Other</vt:lpstr>
      <vt:lpstr>World Trade Growth</vt:lpstr>
      <vt:lpstr>Pause for Discussion</vt:lpstr>
      <vt:lpstr>Questions from KOM</vt:lpstr>
      <vt:lpstr>Brexit</vt:lpstr>
      <vt:lpstr>Brexit</vt:lpstr>
      <vt:lpstr>Brexit</vt:lpstr>
      <vt:lpstr>Brexit</vt:lpstr>
      <vt:lpstr>Pause for Discussion</vt:lpstr>
      <vt:lpstr>Questions on Brexit (Kirkegaard)</vt:lpstr>
      <vt:lpstr>Questions on Brexit  (Castle)</vt:lpstr>
      <vt:lpstr>Pandemic and Trade</vt:lpstr>
      <vt:lpstr>PowerPoint Presentation</vt:lpstr>
      <vt:lpstr>PowerPoint Presentation</vt:lpstr>
      <vt:lpstr>Pandemic and Trade</vt:lpstr>
      <vt:lpstr>PowerPoint Presentation</vt:lpstr>
      <vt:lpstr>PowerPoint Presentation</vt:lpstr>
      <vt:lpstr>PowerPoint Presentation</vt:lpstr>
      <vt:lpstr>PowerPoint Presentation</vt:lpstr>
      <vt:lpstr>PowerPoint Presentation</vt:lpstr>
      <vt:lpstr>Pandemic and Trade</vt:lpstr>
      <vt:lpstr>PowerPoint Presentation</vt:lpstr>
      <vt:lpstr>Pandemic and Trade</vt:lpstr>
      <vt:lpstr>Pause for Discussion</vt:lpstr>
      <vt:lpstr>Questions on Pandemic (Hannon)</vt:lpstr>
      <vt:lpstr>Questions on Pandemic (Kuchler )</vt:lpstr>
      <vt:lpstr>Other Disputes and Actions</vt:lpstr>
      <vt:lpstr>Pause for Discussion</vt:lpstr>
      <vt:lpstr>PowerPoint Presentation</vt:lpstr>
      <vt:lpstr>Questions on Other: Buy American (Biden)</vt:lpstr>
      <vt:lpstr>PowerPoint Presentation</vt:lpstr>
      <vt:lpstr>Questions on Other: Digital Tax (H&amp;H)</vt:lpstr>
      <vt:lpstr>PowerPoint Presentation</vt:lpstr>
      <vt:lpstr>Questions on Other: Airbus-Boeing (Michaels et al.)</vt:lpstr>
      <vt:lpstr>PowerPoint Presentation</vt:lpstr>
      <vt:lpstr>Questions on Other: Softwood Lumber (Kaplan)</vt:lpstr>
      <vt:lpstr>PowerPoint Presentation</vt:lpstr>
      <vt:lpstr>Questions on Other: Australia-China (Smyth)</vt:lpstr>
      <vt:lpstr>PowerPoint Presentation</vt:lpstr>
      <vt:lpstr>PowerPoint Presentation</vt:lpstr>
      <vt:lpstr>PowerPoint Presentation</vt:lpstr>
      <vt:lpstr>Questions on Other: China-EU Investment  (E&amp;M)</vt:lpstr>
      <vt:lpstr>PowerPoint Presentation</vt:lpstr>
    </vt:vector>
  </TitlesOfParts>
  <Company>University of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International Economics Introduction and Overview</dc:title>
  <dc:creator>Ford School</dc:creator>
  <cp:lastModifiedBy>Deardorff, Alan</cp:lastModifiedBy>
  <cp:revision>161</cp:revision>
  <cp:lastPrinted>2021-08-30T15:18:00Z</cp:lastPrinted>
  <dcterms:created xsi:type="dcterms:W3CDTF">2011-01-03T19:29:08Z</dcterms:created>
  <dcterms:modified xsi:type="dcterms:W3CDTF">2021-09-08T14:50:52Z</dcterms:modified>
</cp:coreProperties>
</file>